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89" r:id="rId4"/>
    <p:sldId id="293" r:id="rId5"/>
    <p:sldId id="290" r:id="rId6"/>
    <p:sldId id="291" r:id="rId7"/>
    <p:sldId id="292" r:id="rId8"/>
    <p:sldId id="294" r:id="rId9"/>
    <p:sldId id="310" r:id="rId10"/>
    <p:sldId id="295" r:id="rId11"/>
    <p:sldId id="296" r:id="rId12"/>
    <p:sldId id="258" r:id="rId13"/>
    <p:sldId id="259" r:id="rId14"/>
    <p:sldId id="261" r:id="rId15"/>
    <p:sldId id="262" r:id="rId16"/>
    <p:sldId id="263" r:id="rId17"/>
    <p:sldId id="269" r:id="rId18"/>
    <p:sldId id="304" r:id="rId19"/>
    <p:sldId id="264" r:id="rId20"/>
    <p:sldId id="266" r:id="rId21"/>
    <p:sldId id="267" r:id="rId22"/>
    <p:sldId id="287" r:id="rId23"/>
    <p:sldId id="297" r:id="rId24"/>
    <p:sldId id="311" r:id="rId25"/>
    <p:sldId id="301" r:id="rId26"/>
    <p:sldId id="298" r:id="rId27"/>
    <p:sldId id="299" r:id="rId28"/>
    <p:sldId id="300" r:id="rId29"/>
    <p:sldId id="302" r:id="rId30"/>
    <p:sldId id="312" r:id="rId31"/>
    <p:sldId id="270" r:id="rId32"/>
    <p:sldId id="271" r:id="rId33"/>
    <p:sldId id="272" r:id="rId34"/>
    <p:sldId id="273" r:id="rId35"/>
    <p:sldId id="334" r:id="rId36"/>
    <p:sldId id="335" r:id="rId37"/>
    <p:sldId id="336" r:id="rId38"/>
    <p:sldId id="338" r:id="rId39"/>
    <p:sldId id="275" r:id="rId40"/>
    <p:sldId id="276" r:id="rId41"/>
    <p:sldId id="303" r:id="rId42"/>
    <p:sldId id="337" r:id="rId43"/>
    <p:sldId id="306" r:id="rId44"/>
    <p:sldId id="278" r:id="rId45"/>
    <p:sldId id="279" r:id="rId46"/>
    <p:sldId id="280" r:id="rId47"/>
    <p:sldId id="307" r:id="rId48"/>
    <p:sldId id="308" r:id="rId49"/>
    <p:sldId id="305" r:id="rId5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>
      <p:cViewPr varScale="1">
        <p:scale>
          <a:sx n="111" d="100"/>
          <a:sy n="111" d="100"/>
        </p:scale>
        <p:origin x="34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Radio-</a:t>
            </a:r>
            <a:r>
              <a:rPr lang="en-US" dirty="0" err="1"/>
              <a:t>actief</a:t>
            </a:r>
            <a:r>
              <a:rPr lang="en-US" dirty="0"/>
              <a:t> </a:t>
            </a:r>
            <a:r>
              <a:rPr lang="en-US" dirty="0" err="1"/>
              <a:t>verval</a:t>
            </a:r>
            <a:r>
              <a:rPr lang="en-US" dirty="0"/>
              <a:t>; </a:t>
            </a:r>
          </a:p>
          <a:p>
            <a:pPr>
              <a:defRPr/>
            </a:pPr>
            <a:r>
              <a:rPr lang="en-US" dirty="0"/>
              <a:t>t</a:t>
            </a:r>
            <a:r>
              <a:rPr lang="en-US" baseline="-25000" dirty="0"/>
              <a:t>½</a:t>
            </a:r>
            <a:r>
              <a:rPr lang="en-US" dirty="0"/>
              <a:t> = 10 s</a:t>
            </a:r>
          </a:p>
        </c:rich>
      </c:tx>
      <c:layout>
        <c:manualLayout>
          <c:xMode val="edge"/>
          <c:yMode val="edge"/>
          <c:x val="0.40929263779434344"/>
          <c:y val="0.1083786096116269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Blad1!$A$2:$A$125</c:f>
              <c:numCache>
                <c:formatCode>General</c:formatCode>
                <c:ptCount val="12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</c:numCache>
            </c:numRef>
          </c:xVal>
          <c:yVal>
            <c:numRef>
              <c:f>Blad1!$B$2:$B$125</c:f>
              <c:numCache>
                <c:formatCode>General</c:formatCode>
                <c:ptCount val="124"/>
                <c:pt idx="0">
                  <c:v>1000</c:v>
                </c:pt>
                <c:pt idx="1">
                  <c:v>993.09249543703595</c:v>
                </c:pt>
                <c:pt idx="2">
                  <c:v>986.23270449335917</c:v>
                </c:pt>
                <c:pt idx="3">
                  <c:v>979.42029758692684</c:v>
                </c:pt>
                <c:pt idx="4">
                  <c:v>972.65494741228554</c:v>
                </c:pt>
                <c:pt idx="5">
                  <c:v>965.93632892484561</c:v>
                </c:pt>
                <c:pt idx="6">
                  <c:v>959.26411932526435</c:v>
                </c:pt>
                <c:pt idx="7">
                  <c:v>952.6379980439375</c:v>
                </c:pt>
                <c:pt idx="8">
                  <c:v>946.05764672559587</c:v>
                </c:pt>
                <c:pt idx="9">
                  <c:v>939.52274921401181</c:v>
                </c:pt>
                <c:pt idx="10">
                  <c:v>933.03299153680746</c:v>
                </c:pt>
                <c:pt idx="11">
                  <c:v>926.58806189037091</c:v>
                </c:pt>
                <c:pt idx="12">
                  <c:v>920.18765062487512</c:v>
                </c:pt>
                <c:pt idx="13">
                  <c:v>913.8314502294005</c:v>
                </c:pt>
                <c:pt idx="14">
                  <c:v>907.51915531716088</c:v>
                </c:pt>
                <c:pt idx="15">
                  <c:v>901.25046261083014</c:v>
                </c:pt>
                <c:pt idx="16">
                  <c:v>895.02507092797248</c:v>
                </c:pt>
                <c:pt idx="17">
                  <c:v>888.84268116657017</c:v>
                </c:pt>
                <c:pt idx="18">
                  <c:v>882.70299629065482</c:v>
                </c:pt>
                <c:pt idx="19">
                  <c:v>876.6057213160351</c:v>
                </c:pt>
                <c:pt idx="20">
                  <c:v>870.5505632961241</c:v>
                </c:pt>
                <c:pt idx="21">
                  <c:v>864.53723130786523</c:v>
                </c:pt>
                <c:pt idx="22">
                  <c:v>858.56543643775376</c:v>
                </c:pt>
                <c:pt idx="23">
                  <c:v>852.63489176795667</c:v>
                </c:pt>
                <c:pt idx="24">
                  <c:v>846.7453123625271</c:v>
                </c:pt>
                <c:pt idx="25">
                  <c:v>840.89641525371451</c:v>
                </c:pt>
                <c:pt idx="26">
                  <c:v>835.08791942836933</c:v>
                </c:pt>
                <c:pt idx="27">
                  <c:v>829.31954581444165</c:v>
                </c:pt>
                <c:pt idx="28">
                  <c:v>823.59101726757297</c:v>
                </c:pt>
                <c:pt idx="29">
                  <c:v>817.90205855778106</c:v>
                </c:pt>
                <c:pt idx="30">
                  <c:v>812.25239635623552</c:v>
                </c:pt>
                <c:pt idx="31">
                  <c:v>806.64175922212621</c:v>
                </c:pt>
                <c:pt idx="32">
                  <c:v>801.06987758962202</c:v>
                </c:pt>
                <c:pt idx="33">
                  <c:v>795.53648375491855</c:v>
                </c:pt>
                <c:pt idx="34">
                  <c:v>790.04131186337702</c:v>
                </c:pt>
                <c:pt idx="35">
                  <c:v>784.58409789675068</c:v>
                </c:pt>
                <c:pt idx="36">
                  <c:v>779.16457966049984</c:v>
                </c:pt>
                <c:pt idx="37">
                  <c:v>773.78249677119481</c:v>
                </c:pt>
                <c:pt idx="38">
                  <c:v>768.43759064400604</c:v>
                </c:pt>
                <c:pt idx="39">
                  <c:v>763.12960448027945</c:v>
                </c:pt>
                <c:pt idx="40">
                  <c:v>757.8582832551989</c:v>
                </c:pt>
                <c:pt idx="41">
                  <c:v>752.6233737055336</c:v>
                </c:pt>
                <c:pt idx="42">
                  <c:v>747.42462431746912</c:v>
                </c:pt>
                <c:pt idx="43">
                  <c:v>742.26178531452456</c:v>
                </c:pt>
                <c:pt idx="44">
                  <c:v>737.13460864555054</c:v>
                </c:pt>
                <c:pt idx="45">
                  <c:v>732.04284797281275</c:v>
                </c:pt>
                <c:pt idx="46">
                  <c:v>726.98625866015527</c:v>
                </c:pt>
                <c:pt idx="47">
                  <c:v>721.96459776124811</c:v>
                </c:pt>
                <c:pt idx="48">
                  <c:v>716.97762400791373</c:v>
                </c:pt>
                <c:pt idx="49">
                  <c:v>712.02509779853597</c:v>
                </c:pt>
                <c:pt idx="50">
                  <c:v>707.10678118654755</c:v>
                </c:pt>
                <c:pt idx="51">
                  <c:v>702.22243786899878</c:v>
                </c:pt>
                <c:pt idx="52">
                  <c:v>697.37183317520282</c:v>
                </c:pt>
                <c:pt idx="53">
                  <c:v>692.55473405546252</c:v>
                </c:pt>
                <c:pt idx="54">
                  <c:v>687.770909069872</c:v>
                </c:pt>
                <c:pt idx="55">
                  <c:v>683.02012837719792</c:v>
                </c:pt>
                <c:pt idx="56">
                  <c:v>678.30216372383609</c:v>
                </c:pt>
                <c:pt idx="57">
                  <c:v>673.61678843284528</c:v>
                </c:pt>
                <c:pt idx="58">
                  <c:v>668.96377739305626</c:v>
                </c:pt>
                <c:pt idx="59">
                  <c:v>664.34290704825605</c:v>
                </c:pt>
                <c:pt idx="60">
                  <c:v>659.75395538644739</c:v>
                </c:pt>
                <c:pt idx="61">
                  <c:v>655.19670192918193</c:v>
                </c:pt>
                <c:pt idx="62">
                  <c:v>650.67092772096703</c:v>
                </c:pt>
                <c:pt idx="63">
                  <c:v>646.17641531874642</c:v>
                </c:pt>
                <c:pt idx="64">
                  <c:v>641.7129487814525</c:v>
                </c:pt>
                <c:pt idx="65">
                  <c:v>637.28031365963147</c:v>
                </c:pt>
                <c:pt idx="66">
                  <c:v>632.87829698514031</c:v>
                </c:pt>
                <c:pt idx="67">
                  <c:v>628.50668726091453</c:v>
                </c:pt>
                <c:pt idx="68">
                  <c:v>624.16527445080624</c:v>
                </c:pt>
                <c:pt idx="69">
                  <c:v>619.85384996949369</c:v>
                </c:pt>
                <c:pt idx="70">
                  <c:v>615.57220667245861</c:v>
                </c:pt>
                <c:pt idx="71">
                  <c:v>611.32013884603464</c:v>
                </c:pt>
                <c:pt idx="72">
                  <c:v>607.09744219752383</c:v>
                </c:pt>
                <c:pt idx="73">
                  <c:v>602.90391384538066</c:v>
                </c:pt>
                <c:pt idx="74">
                  <c:v>598.73935230946472</c:v>
                </c:pt>
                <c:pt idx="75">
                  <c:v>594.60355750136102</c:v>
                </c:pt>
                <c:pt idx="76">
                  <c:v>590.49633071476569</c:v>
                </c:pt>
                <c:pt idx="77">
                  <c:v>586.4174746159398</c:v>
                </c:pt>
                <c:pt idx="78">
                  <c:v>582.36679323422834</c:v>
                </c:pt>
                <c:pt idx="79">
                  <c:v>578.34409195264425</c:v>
                </c:pt>
                <c:pt idx="80">
                  <c:v>574.34917749851797</c:v>
                </c:pt>
                <c:pt idx="81">
                  <c:v>570.38185793421235</c:v>
                </c:pt>
                <c:pt idx="82">
                  <c:v>566.44194264789985</c:v>
                </c:pt>
                <c:pt idx="83">
                  <c:v>562.52924234440525</c:v>
                </c:pt>
                <c:pt idx="84">
                  <c:v>558.64356903611053</c:v>
                </c:pt>
                <c:pt idx="85">
                  <c:v>554.78473603392308</c:v>
                </c:pt>
                <c:pt idx="86">
                  <c:v>550.95255793830586</c:v>
                </c:pt>
                <c:pt idx="87">
                  <c:v>547.14685063037041</c:v>
                </c:pt>
                <c:pt idx="88">
                  <c:v>543.36743126302963</c:v>
                </c:pt>
                <c:pt idx="89">
                  <c:v>539.61411825221421</c:v>
                </c:pt>
                <c:pt idx="90">
                  <c:v>535.88673126814729</c:v>
                </c:pt>
                <c:pt idx="91">
                  <c:v>532.18509122668058</c:v>
                </c:pt>
                <c:pt idx="92">
                  <c:v>528.50902028069083</c:v>
                </c:pt>
                <c:pt idx="93">
                  <c:v>524.85834181153427</c:v>
                </c:pt>
                <c:pt idx="94">
                  <c:v>521.23288042056129</c:v>
                </c:pt>
                <c:pt idx="95">
                  <c:v>517.63246192068937</c:v>
                </c:pt>
                <c:pt idx="96">
                  <c:v>514.05691332803394</c:v>
                </c:pt>
                <c:pt idx="97">
                  <c:v>510.50606285359726</c:v>
                </c:pt>
                <c:pt idx="98">
                  <c:v>506.9797398950152</c:v>
                </c:pt>
                <c:pt idx="99">
                  <c:v>503.4777750283601</c:v>
                </c:pt>
                <c:pt idx="100">
                  <c:v>500.00000000000068</c:v>
                </c:pt>
                <c:pt idx="101">
                  <c:v>496.54624771851866</c:v>
                </c:pt>
                <c:pt idx="102">
                  <c:v>493.11635224668026</c:v>
                </c:pt>
                <c:pt idx="103">
                  <c:v>489.71014879346416</c:v>
                </c:pt>
                <c:pt idx="104">
                  <c:v>486.32747370614351</c:v>
                </c:pt>
                <c:pt idx="105">
                  <c:v>482.96816446242354</c:v>
                </c:pt>
                <c:pt idx="106">
                  <c:v>479.63205966263297</c:v>
                </c:pt>
                <c:pt idx="107">
                  <c:v>476.31899902196938</c:v>
                </c:pt>
                <c:pt idx="108">
                  <c:v>473.02882336279868</c:v>
                </c:pt>
                <c:pt idx="109">
                  <c:v>469.76137460700664</c:v>
                </c:pt>
                <c:pt idx="110">
                  <c:v>466.51649576840447</c:v>
                </c:pt>
                <c:pt idx="111">
                  <c:v>463.29403094518619</c:v>
                </c:pt>
                <c:pt idx="112">
                  <c:v>460.0938253124383</c:v>
                </c:pt>
                <c:pt idx="113">
                  <c:v>456.91572511470105</c:v>
                </c:pt>
                <c:pt idx="114">
                  <c:v>453.75957765858129</c:v>
                </c:pt>
                <c:pt idx="115">
                  <c:v>450.62523130541592</c:v>
                </c:pt>
                <c:pt idx="116">
                  <c:v>447.51253546398698</c:v>
                </c:pt>
                <c:pt idx="117">
                  <c:v>444.42134058328594</c:v>
                </c:pt>
                <c:pt idx="118">
                  <c:v>441.35149814532821</c:v>
                </c:pt>
                <c:pt idx="119">
                  <c:v>438.3028606580184</c:v>
                </c:pt>
                <c:pt idx="120">
                  <c:v>435.2752816480629</c:v>
                </c:pt>
                <c:pt idx="121">
                  <c:v>432.26861565393335</c:v>
                </c:pt>
                <c:pt idx="122">
                  <c:v>429.28271821887768</c:v>
                </c:pt>
                <c:pt idx="123">
                  <c:v>426.31744588397919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17-4412-8109-904B34091989}"/>
            </c:ext>
          </c:extLst>
        </c:ser>
        <c:ser>
          <c:idx val="1"/>
          <c:order val="1"/>
          <c:marker>
            <c:symbol val="none"/>
          </c:marker>
          <c:xVal>
            <c:numRef>
              <c:f>Blad1!$A$2:$A$125</c:f>
              <c:numCache>
                <c:formatCode>General</c:formatCode>
                <c:ptCount val="12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</c:numCache>
            </c:numRef>
          </c:xVal>
          <c:yVal>
            <c:numRef>
              <c:f>Blad1!$C$2:$C$125</c:f>
              <c:numCache>
                <c:formatCode>General</c:formatCode>
                <c:ptCount val="124"/>
                <c:pt idx="0">
                  <c:v>1015.7119076923314</c:v>
                </c:pt>
                <c:pt idx="1">
                  <c:v>999.02995985421956</c:v>
                </c:pt>
                <c:pt idx="2">
                  <c:v>1012.8516081732637</c:v>
                </c:pt>
                <c:pt idx="3">
                  <c:v>963.42599440226991</c:v>
                </c:pt>
                <c:pt idx="4">
                  <c:v>946.66621990532985</c:v>
                </c:pt>
                <c:pt idx="5">
                  <c:v>971.16999381086043</c:v>
                </c:pt>
                <c:pt idx="6">
                  <c:v>977.7358717612932</c:v>
                </c:pt>
                <c:pt idx="7">
                  <c:v>969.35786265155411</c:v>
                </c:pt>
                <c:pt idx="8">
                  <c:v>954.51850344909872</c:v>
                </c:pt>
                <c:pt idx="9">
                  <c:v>920.5064248850183</c:v>
                </c:pt>
                <c:pt idx="10">
                  <c:v>907.69521994999104</c:v>
                </c:pt>
                <c:pt idx="11">
                  <c:v>937.84944320819898</c:v>
                </c:pt>
                <c:pt idx="12">
                  <c:v>934.04870341244043</c:v>
                </c:pt>
                <c:pt idx="13">
                  <c:v>914.85305084052368</c:v>
                </c:pt>
                <c:pt idx="14">
                  <c:v>933.18531933301824</c:v>
                </c:pt>
                <c:pt idx="15">
                  <c:v>877.08264035036518</c:v>
                </c:pt>
                <c:pt idx="16">
                  <c:v>876.92998819661125</c:v>
                </c:pt>
                <c:pt idx="17">
                  <c:v>875.89723172260767</c:v>
                </c:pt>
                <c:pt idx="18">
                  <c:v>860.3471457698904</c:v>
                </c:pt>
                <c:pt idx="19">
                  <c:v>856.57478551981217</c:v>
                </c:pt>
                <c:pt idx="20">
                  <c:v>856.87421765193017</c:v>
                </c:pt>
                <c:pt idx="21">
                  <c:v>866.66961111159367</c:v>
                </c:pt>
                <c:pt idx="22">
                  <c:v>846.10845215441816</c:v>
                </c:pt>
                <c:pt idx="23">
                  <c:v>849.46517904323457</c:v>
                </c:pt>
                <c:pt idx="24">
                  <c:v>873.77362446853374</c:v>
                </c:pt>
                <c:pt idx="25">
                  <c:v>859.35354966406624</c:v>
                </c:pt>
                <c:pt idx="26">
                  <c:v>814.06128225535849</c:v>
                </c:pt>
                <c:pt idx="27">
                  <c:v>808.77113758252972</c:v>
                </c:pt>
                <c:pt idx="28">
                  <c:v>847.49147348779252</c:v>
                </c:pt>
                <c:pt idx="29">
                  <c:v>833.16979462511642</c:v>
                </c:pt>
                <c:pt idx="30">
                  <c:v>796.45303665938377</c:v>
                </c:pt>
                <c:pt idx="31">
                  <c:v>787.27777780126848</c:v>
                </c:pt>
                <c:pt idx="32">
                  <c:v>811.19212718526148</c:v>
                </c:pt>
                <c:pt idx="33">
                  <c:v>815.09311155454759</c:v>
                </c:pt>
                <c:pt idx="34">
                  <c:v>817.24740749220473</c:v>
                </c:pt>
                <c:pt idx="35">
                  <c:v>759.92944998281428</c:v>
                </c:pt>
                <c:pt idx="36">
                  <c:v>783.0474378749434</c:v>
                </c:pt>
                <c:pt idx="37">
                  <c:v>754.56224732401552</c:v>
                </c:pt>
                <c:pt idx="38">
                  <c:v>787.30685914096705</c:v>
                </c:pt>
                <c:pt idx="39">
                  <c:v>738.08857427668045</c:v>
                </c:pt>
                <c:pt idx="40">
                  <c:v>761.24752311950033</c:v>
                </c:pt>
                <c:pt idx="41">
                  <c:v>731.47063059755783</c:v>
                </c:pt>
                <c:pt idx="42">
                  <c:v>759.9774692069202</c:v>
                </c:pt>
                <c:pt idx="43">
                  <c:v>751.68311384029437</c:v>
                </c:pt>
                <c:pt idx="44">
                  <c:v>745.94901372107529</c:v>
                </c:pt>
                <c:pt idx="45">
                  <c:v>752.01979982443856</c:v>
                </c:pt>
                <c:pt idx="46">
                  <c:v>753.2372476811064</c:v>
                </c:pt>
                <c:pt idx="47">
                  <c:v>695.70950369741672</c:v>
                </c:pt>
                <c:pt idx="48">
                  <c:v>720.36946072473086</c:v>
                </c:pt>
                <c:pt idx="49">
                  <c:v>715.74110673357495</c:v>
                </c:pt>
                <c:pt idx="50">
                  <c:v>707.48357438055723</c:v>
                </c:pt>
                <c:pt idx="51">
                  <c:v>715.92901523581543</c:v>
                </c:pt>
                <c:pt idx="52">
                  <c:v>689.24847136647077</c:v>
                </c:pt>
                <c:pt idx="53">
                  <c:v>688.56367112438932</c:v>
                </c:pt>
                <c:pt idx="54">
                  <c:v>707.68767602938021</c:v>
                </c:pt>
                <c:pt idx="55">
                  <c:v>696.45203211831995</c:v>
                </c:pt>
                <c:pt idx="56">
                  <c:v>670.80092970982673</c:v>
                </c:pt>
                <c:pt idx="57">
                  <c:v>670.66992203665939</c:v>
                </c:pt>
                <c:pt idx="58">
                  <c:v>678.80326933588617</c:v>
                </c:pt>
                <c:pt idx="59">
                  <c:v>646.79326004123948</c:v>
                </c:pt>
                <c:pt idx="60">
                  <c:v>665.10965607024616</c:v>
                </c:pt>
                <c:pt idx="61">
                  <c:v>635.43194730650839</c:v>
                </c:pt>
                <c:pt idx="62">
                  <c:v>652.73078467429957</c:v>
                </c:pt>
                <c:pt idx="63">
                  <c:v>657.46796225384674</c:v>
                </c:pt>
                <c:pt idx="64">
                  <c:v>633.19194869285434</c:v>
                </c:pt>
                <c:pt idx="65">
                  <c:v>630.50568977602779</c:v>
                </c:pt>
                <c:pt idx="66">
                  <c:v>637.22147881463241</c:v>
                </c:pt>
                <c:pt idx="67">
                  <c:v>653.17733111544146</c:v>
                </c:pt>
                <c:pt idx="68">
                  <c:v>610.93573092601082</c:v>
                </c:pt>
                <c:pt idx="69">
                  <c:v>640.54323306620745</c:v>
                </c:pt>
                <c:pt idx="70">
                  <c:v>638.55293202678354</c:v>
                </c:pt>
                <c:pt idx="71">
                  <c:v>591.05950257953589</c:v>
                </c:pt>
                <c:pt idx="72">
                  <c:v>605.3099732620858</c:v>
                </c:pt>
                <c:pt idx="73">
                  <c:v>590.6709645742593</c:v>
                </c:pt>
                <c:pt idx="74">
                  <c:v>618.81375613887906</c:v>
                </c:pt>
                <c:pt idx="75">
                  <c:v>588.91803811100567</c:v>
                </c:pt>
                <c:pt idx="76">
                  <c:v>566.44422831239251</c:v>
                </c:pt>
                <c:pt idx="77">
                  <c:v>570.40136027571509</c:v>
                </c:pt>
                <c:pt idx="78">
                  <c:v>579.7206514610134</c:v>
                </c:pt>
                <c:pt idx="79">
                  <c:v>571.95086944156628</c:v>
                </c:pt>
                <c:pt idx="80">
                  <c:v>588.15501143426684</c:v>
                </c:pt>
                <c:pt idx="81">
                  <c:v>554.49689192968799</c:v>
                </c:pt>
                <c:pt idx="82">
                  <c:v>549.0501739437907</c:v>
                </c:pt>
                <c:pt idx="83">
                  <c:v>554.56661228566156</c:v>
                </c:pt>
                <c:pt idx="84">
                  <c:v>541.55244042516892</c:v>
                </c:pt>
                <c:pt idx="85">
                  <c:v>542.40497250818726</c:v>
                </c:pt>
                <c:pt idx="86">
                  <c:v>566.59974699040652</c:v>
                </c:pt>
                <c:pt idx="87">
                  <c:v>524.99633858647712</c:v>
                </c:pt>
                <c:pt idx="88">
                  <c:v>562.17578241131969</c:v>
                </c:pt>
                <c:pt idx="89">
                  <c:v>521.32240913491921</c:v>
                </c:pt>
                <c:pt idx="90">
                  <c:v>521.53361556646064</c:v>
                </c:pt>
                <c:pt idx="91">
                  <c:v>537.56441729691323</c:v>
                </c:pt>
                <c:pt idx="92">
                  <c:v>505.73332918748764</c:v>
                </c:pt>
                <c:pt idx="93">
                  <c:v>520.40111285188163</c:v>
                </c:pt>
                <c:pt idx="94">
                  <c:v>535.26088955739169</c:v>
                </c:pt>
                <c:pt idx="95">
                  <c:v>520.95071769068443</c:v>
                </c:pt>
                <c:pt idx="96">
                  <c:v>509.35984162145354</c:v>
                </c:pt>
                <c:pt idx="97">
                  <c:v>514.8980490179888</c:v>
                </c:pt>
                <c:pt idx="98">
                  <c:v>528.41361387613574</c:v>
                </c:pt>
                <c:pt idx="99">
                  <c:v>481.08099829474122</c:v>
                </c:pt>
                <c:pt idx="100">
                  <c:v>519.71543997088997</c:v>
                </c:pt>
                <c:pt idx="101">
                  <c:v>486.1833972126928</c:v>
                </c:pt>
                <c:pt idx="102">
                  <c:v>492.23997588023792</c:v>
                </c:pt>
                <c:pt idx="103">
                  <c:v>473.32473303185407</c:v>
                </c:pt>
                <c:pt idx="104">
                  <c:v>500.00392622248722</c:v>
                </c:pt>
                <c:pt idx="105">
                  <c:v>500.58780736518275</c:v>
                </c:pt>
                <c:pt idx="106">
                  <c:v>483.29187978875365</c:v>
                </c:pt>
                <c:pt idx="107">
                  <c:v>487.79561797769384</c:v>
                </c:pt>
                <c:pt idx="108">
                  <c:v>467.60212196171136</c:v>
                </c:pt>
                <c:pt idx="109">
                  <c:v>471.591591355128</c:v>
                </c:pt>
                <c:pt idx="110">
                  <c:v>474.59246956906344</c:v>
                </c:pt>
                <c:pt idx="111">
                  <c:v>484.17785303339923</c:v>
                </c:pt>
                <c:pt idx="112">
                  <c:v>452.25358663456291</c:v>
                </c:pt>
                <c:pt idx="113">
                  <c:v>437.0656946132965</c:v>
                </c:pt>
                <c:pt idx="114">
                  <c:v>453.84982745986878</c:v>
                </c:pt>
                <c:pt idx="115">
                  <c:v>441.93575816377779</c:v>
                </c:pt>
                <c:pt idx="116">
                  <c:v>463.44779588855556</c:v>
                </c:pt>
                <c:pt idx="117">
                  <c:v>452.61413229748797</c:v>
                </c:pt>
                <c:pt idx="118">
                  <c:v>443.30917861287963</c:v>
                </c:pt>
                <c:pt idx="119">
                  <c:v>457.3179458761702</c:v>
                </c:pt>
                <c:pt idx="120">
                  <c:v>450.39012398538893</c:v>
                </c:pt>
                <c:pt idx="121">
                  <c:v>423.52811102975022</c:v>
                </c:pt>
                <c:pt idx="122">
                  <c:v>443.49305513613962</c:v>
                </c:pt>
                <c:pt idx="123">
                  <c:v>417.6806048245619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17-4412-8109-904B34091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0578912"/>
        <c:axId val="1600584896"/>
      </c:scatterChart>
      <c:valAx>
        <c:axId val="1600578912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t(s)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00584896"/>
        <c:crosses val="autoZero"/>
        <c:crossBetween val="midCat"/>
      </c:valAx>
      <c:valAx>
        <c:axId val="16005848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aantal </a:t>
                </a:r>
                <a:r>
                  <a:rPr lang="el-GR"/>
                  <a:t>α-</a:t>
                </a:r>
                <a:r>
                  <a:rPr lang="en-US"/>
                  <a:t>deeltjes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005789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2A49AD-7387-4F3C-9111-AFC1A353B08B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Straling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Hoofdstuk 5: Natuurkunde Overal (havo 4)</a:t>
            </a:r>
          </a:p>
          <a:p>
            <a:r>
              <a:rPr lang="nl-NL" dirty="0"/>
              <a:t>13 mei 2018</a:t>
            </a:r>
          </a:p>
        </p:txBody>
      </p:sp>
    </p:spTree>
    <p:extLst>
      <p:ext uri="{BB962C8B-B14F-4D97-AF65-F5344CB8AC3E}">
        <p14:creationId xmlns:p14="http://schemas.microsoft.com/office/powerpoint/2010/main" val="338146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Isotopen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nl-NL" dirty="0"/>
                  <a:t>Eén chemisch element kan bestaan uit verschillende isotopen; het aantal neutronen in de kern verschilt dan</a:t>
                </a:r>
              </a:p>
              <a:p>
                <a:endParaRPr lang="nl-NL" dirty="0"/>
              </a:p>
              <a:p>
                <a:r>
                  <a:rPr lang="nl-NL" dirty="0"/>
                  <a:t>A = massagetal = aantal neutronen + protonen</a:t>
                </a:r>
              </a:p>
              <a:p>
                <a:r>
                  <a:rPr lang="nl-NL" dirty="0"/>
                  <a:t>N = aantal neutronen</a:t>
                </a:r>
              </a:p>
              <a:p>
                <a:r>
                  <a:rPr lang="nl-NL" dirty="0"/>
                  <a:t>Z = aantal protonen of lading van de kern (bepaalt de naam </a:t>
                </a:r>
                <a:r>
                  <a:rPr lang="nl-NL"/>
                  <a:t>van het isotoop</a:t>
                </a:r>
                <a:r>
                  <a:rPr lang="nl-NL" dirty="0"/>
                  <a:t>)</a:t>
                </a:r>
              </a:p>
              <a:p>
                <a:endParaRPr lang="nl-NL" dirty="0"/>
              </a:p>
              <a:p>
                <a:r>
                  <a:rPr lang="nl-NL" dirty="0"/>
                  <a:t>Er geldt: A = N + Z</a:t>
                </a:r>
              </a:p>
              <a:p>
                <a:endParaRPr lang="nl-NL" dirty="0"/>
              </a:p>
              <a:p>
                <a:r>
                  <a:rPr lang="nl-NL" dirty="0"/>
                  <a:t>Notatie: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</m:e>
                    </m:sPre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sPre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56" t="-1111" b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89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Waterstof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De isotopen van waterstof hebben verschillende namen</a:t>
                </a:r>
              </a:p>
              <a:p>
                <a:endParaRPr lang="nl-NL" dirty="0"/>
              </a:p>
              <a:p>
                <a:r>
                  <a:rPr lang="nl-NL" dirty="0"/>
                  <a:t>Waterstof met alleen proton: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endParaRPr lang="nl-NL" dirty="0"/>
              </a:p>
              <a:p>
                <a:r>
                  <a:rPr lang="nl-NL" dirty="0"/>
                  <a:t>Waterstof met één proton en één neutron: </a:t>
                </a:r>
                <a:r>
                  <a:rPr lang="nl-NL" i="1" dirty="0"/>
                  <a:t>Deuterium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r>
                  <a:rPr lang="nl-NL" dirty="0"/>
                  <a:t>Waterstof met één proton en twee neutronen: </a:t>
                </a:r>
                <a:r>
                  <a:rPr lang="nl-NL" i="1" dirty="0"/>
                  <a:t>Tritium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zwaar water: D</a:t>
                </a:r>
                <a:r>
                  <a:rPr lang="nl-NL" baseline="-25000" dirty="0"/>
                  <a:t>2</a:t>
                </a:r>
                <a:r>
                  <a:rPr lang="nl-NL" dirty="0"/>
                  <a:t>O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 b="-180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ansnuclearcafe.org/wp-content/uploads/2011/11/protium_deuterium_tritium305x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653136"/>
            <a:ext cx="290512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9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-straling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He-kern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paar centimeter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papiertje, kleding, huid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Niet van buiten af want het komt niet door de huid</a:t>
                </a:r>
              </a:p>
              <a:p>
                <a:pPr lvl="1"/>
                <a:r>
                  <a:rPr lang="nl-NL" dirty="0"/>
                  <a:t>Inwendig erg gevaarlijk als je atomen binnenkrijgt die deze </a:t>
                </a:r>
                <a:r>
                  <a:rPr lang="nl-NL" dirty="0">
                    <a:sym typeface="Symbol"/>
                  </a:rPr>
                  <a:t>-straling uitzenden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/>
          <p:cNvSpPr txBox="1"/>
          <p:nvPr/>
        </p:nvSpPr>
        <p:spPr>
          <a:xfrm>
            <a:off x="6545723" y="4088674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https://www.youtube.com/watch?v=pewTySxfTQk</a:t>
            </a:r>
          </a:p>
        </p:txBody>
      </p:sp>
      <p:pic>
        <p:nvPicPr>
          <p:cNvPr id="4" name="How to Build a Cloud Chamber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8048" y="1124744"/>
            <a:ext cx="4876800" cy="26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5313 0.18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-</a:t>
            </a:r>
            <a:r>
              <a:rPr lang="nl-NL" dirty="0">
                <a:sym typeface="Symbol"/>
              </a:rPr>
              <a:t>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elektron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  <m:r>
                      <a:rPr lang="nl-NL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/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paar centimeter</a:t>
                </a:r>
                <a:r>
                  <a:rPr lang="nl-NL" dirty="0">
                    <a:sym typeface="Symbol"/>
                  </a:rPr>
                  <a:t> in weefsel (in lucht meters)</a:t>
                </a:r>
                <a:endParaRPr lang="nl-NL" dirty="0"/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kleding, metaalfolie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Niet van buiten af want het komt niet ver door de huid</a:t>
                </a:r>
              </a:p>
              <a:p>
                <a:pPr lvl="1"/>
                <a:r>
                  <a:rPr lang="nl-NL" dirty="0"/>
                  <a:t>Inwendig gevaarlijk omdat de straling in een heel klein gebied schade veroorzaakt (minder gevaarlijk dan </a:t>
                </a:r>
                <a:r>
                  <a:rPr lang="nl-NL" dirty="0">
                    <a:sym typeface="Symbol"/>
                  </a:rPr>
                  <a:t>)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99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+</a:t>
            </a:r>
            <a:r>
              <a:rPr lang="nl-NL" dirty="0">
                <a:sym typeface="Symbol"/>
              </a:rPr>
              <a:t>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i="1" dirty="0"/>
                  <a:t>positron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</m:oMath>
                </a14:m>
                <a:r>
                  <a:rPr lang="nl-NL" dirty="0"/>
                  <a:t>) of anti-elektron (zelfde massa als een elektron maar een positieve lading)</a:t>
                </a:r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tot het eerste elektron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alles waar elektronen in zitten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Ja, als positron en elektron op elkaar botsen verdwijnen beide deeltjes (annihilatie) en er ontstaan 2 </a:t>
                </a:r>
                <a:r>
                  <a:rPr lang="nl-NL" dirty="0">
                    <a:sym typeface="Symbol"/>
                  </a:rPr>
                  <a:t>-deeltjes</a:t>
                </a:r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6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-straling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lichtdeeltje of foton (geen lading, geen massa)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sPre>
                  </m:oMath>
                </a14:m>
                <a:endParaRPr lang="nl-NL" dirty="0"/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 err="1"/>
                  <a:t>hééééél</a:t>
                </a:r>
                <a:r>
                  <a:rPr lang="nl-NL" dirty="0"/>
                  <a:t> ver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met een paar centimeter lood houd je nog maar de helft tegen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Het ioniserend vermogen is niet erg groot maar het gaat wel bijna overal door heen en is daardoor gevaarlijk (inwendig en uitwendig)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 r="-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7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8168" y="1718204"/>
            <a:ext cx="1954560" cy="438912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papier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metaalfolie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lood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1484784"/>
            <a:ext cx="3674343" cy="48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852704"/>
          </a:xfrm>
        </p:spPr>
        <p:txBody>
          <a:bodyPr/>
          <a:lstStyle/>
          <a:p>
            <a:r>
              <a:rPr lang="nl-NL" dirty="0"/>
              <a:t>Binas tabel 25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197403"/>
              </p:ext>
            </p:extLst>
          </p:nvPr>
        </p:nvGraphicFramePr>
        <p:xfrm>
          <a:off x="1991544" y="2060848"/>
          <a:ext cx="8208914" cy="392695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atoom­</a:t>
                      </a:r>
                      <a:b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nummer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symbool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massagetal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atoommassa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voorkomen</a:t>
                      </a:r>
                      <a:b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(in de natuur)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halveringstijd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verval en energie</a:t>
                      </a:r>
                      <a:b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van het deeltje </a:t>
                      </a:r>
                      <a:r>
                        <a:rPr lang="nl-NL" sz="1200" i="1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► 1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u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%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s/min/u/d/j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1200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► 2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83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Bi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207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206,97844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50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K-vangst,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208,98039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100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&gt;2.10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209,98412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4,8 d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5,0, β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213,99869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19,7 min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3,3, α 5,50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84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Po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208,98243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200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4,09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209,98288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140 d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5,298,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211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210,98666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0,5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7,434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211,98887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3 .10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77 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8,776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212,99283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3,2.10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-6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8,3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213,99519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1,6. 10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-4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7,68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215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214,99942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1,83.10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-3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7,365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99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12, 17-20</a:t>
            </a:r>
          </a:p>
        </p:txBody>
      </p:sp>
    </p:spTree>
    <p:extLst>
      <p:ext uri="{BB962C8B-B14F-4D97-AF65-F5344CB8AC3E}">
        <p14:creationId xmlns:p14="http://schemas.microsoft.com/office/powerpoint/2010/main" val="400792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-</a:t>
            </a:r>
            <a:r>
              <a:rPr lang="nl-NL" dirty="0" err="1">
                <a:sym typeface="Symbol"/>
              </a:rPr>
              <a:t>straler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He</a:t>
                </a:r>
                <a:r>
                  <a:rPr lang="nl-NL" baseline="30000" dirty="0"/>
                  <a:t>2+</a:t>
                </a:r>
                <a:r>
                  <a:rPr lang="nl-NL" dirty="0"/>
                  <a:t>-kern vliegt uit de kern van het radioactieve atoom</a:t>
                </a:r>
              </a:p>
              <a:p>
                <a:r>
                  <a:rPr lang="nl-NL" dirty="0"/>
                  <a:t>voorbeeld:</a:t>
                </a:r>
              </a:p>
              <a:p>
                <a:pPr marL="0" indent="0">
                  <a:buNone/>
                </a:pPr>
                <a:r>
                  <a:rPr lang="nl-NL" dirty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235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𝑈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231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𝑇h</m:t>
                        </m:r>
                      </m:e>
                    </m:sPre>
                  </m:oMath>
                </a14:m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Merk op dat bij een kernreactie:</a:t>
                </a:r>
              </a:p>
              <a:p>
                <a:pPr lvl="1"/>
                <a:r>
                  <a:rPr lang="nl-NL" dirty="0"/>
                  <a:t>het massagetal gelijk blijft (235 = 4 + 231) en</a:t>
                </a:r>
              </a:p>
              <a:p>
                <a:pPr lvl="1"/>
                <a:r>
                  <a:rPr lang="nl-NL" dirty="0"/>
                  <a:t>lading gelijk blijft (92 = 2 + 90)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356992"/>
            <a:ext cx="3173338" cy="21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5.1 Straling en bronnen - leerdoelen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 uitleggen wat er wordt bedoeld met:</a:t>
            </a:r>
          </a:p>
          <a:p>
            <a:pPr lvl="1"/>
            <a:r>
              <a:rPr lang="nl-NL" dirty="0"/>
              <a:t>GM-teller, doordringend vermogen, ioniserend vermogen, Röntgenstraling, radioactieve stof, instabiel atoom, </a:t>
            </a:r>
            <a:r>
              <a:rPr lang="el-GR" dirty="0"/>
              <a:t>α</a:t>
            </a:r>
            <a:r>
              <a:rPr lang="nl-NL" dirty="0"/>
              <a:t>, </a:t>
            </a:r>
            <a:r>
              <a:rPr lang="el-GR" dirty="0"/>
              <a:t>β</a:t>
            </a:r>
            <a:r>
              <a:rPr lang="nl-NL" dirty="0"/>
              <a:t> en </a:t>
            </a:r>
            <a:r>
              <a:rPr lang="el-GR" dirty="0"/>
              <a:t>γ</a:t>
            </a:r>
            <a:r>
              <a:rPr lang="nl-NL" dirty="0"/>
              <a:t>-straling, achtergrondstraling, foton</a:t>
            </a:r>
          </a:p>
          <a:p>
            <a:endParaRPr lang="nl-NL" dirty="0"/>
          </a:p>
          <a:p>
            <a:r>
              <a:rPr lang="nl-NL" dirty="0"/>
              <a:t>Na deze paragraaf kun je uitleggen wat is het verschil is tussen</a:t>
            </a:r>
          </a:p>
          <a:p>
            <a:pPr lvl="1"/>
            <a:r>
              <a:rPr lang="nl-NL" dirty="0"/>
              <a:t>natuurlijke straling en kunstmatige straling</a:t>
            </a:r>
          </a:p>
          <a:p>
            <a:pPr lvl="1"/>
            <a:r>
              <a:rPr lang="nl-NL" dirty="0"/>
              <a:t>bestraling en besmetting</a:t>
            </a:r>
          </a:p>
          <a:p>
            <a:pPr lvl="1"/>
            <a:r>
              <a:rPr lang="nl-NL" dirty="0"/>
              <a:t>ioniserende straling en elektromagnetische straling</a:t>
            </a:r>
          </a:p>
        </p:txBody>
      </p:sp>
    </p:spTree>
    <p:extLst>
      <p:ext uri="{BB962C8B-B14F-4D97-AF65-F5344CB8AC3E}">
        <p14:creationId xmlns:p14="http://schemas.microsoft.com/office/powerpoint/2010/main" val="110607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-</a:t>
            </a:r>
            <a:r>
              <a:rPr lang="nl-NL" dirty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In de kern splits een neutron zich in een proton en een elektron; het elektron vliegt uit de kern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 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Bijvoorbeeld: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    </m:t>
                      </m:r>
                      <m:sPre>
                        <m:sPre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55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𝐶𝑠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 → 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nl-NL" i="1">
                              <a:latin typeface="Cambria Math"/>
                            </a:rPr>
                            <m:t>𝑒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56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𝐵𝑎</m:t>
                          </m:r>
                        </m:e>
                      </m:sPre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645024"/>
            <a:ext cx="358599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0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+</a:t>
            </a:r>
            <a:r>
              <a:rPr lang="nl-NL" dirty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In de kern splits een proton zich in een neutron en een anti-elektron; het anti-elektron vliegt uit de kern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 →</m:t>
                    </m:r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Bijvoorbeeld:</a:t>
                </a:r>
              </a:p>
              <a:p>
                <a:pPr marL="0" indent="0">
                  <a:buNone/>
                </a:pPr>
                <a:r>
                  <a:rPr lang="nl-NL" dirty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𝑁𝑎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+1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0</m:t>
                        </m:r>
                      </m:sup>
                      <m:e>
                        <m:r>
                          <a:rPr lang="nl-NL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𝑁𝑒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22" y="3429000"/>
            <a:ext cx="355758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>
                <a:latin typeface="+mn-lt"/>
              </a:rPr>
              <a:t>-straling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-deeltje heeft geen massa en ook geen lading. </a:t>
            </a:r>
          </a:p>
          <a:p>
            <a:r>
              <a:rPr lang="nl-NL" dirty="0"/>
              <a:t>De kern die 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-deeltje uitzendt verandert dus niet, hij verliest alleen energie in de vorm van een </a:t>
            </a:r>
            <a:r>
              <a:rPr lang="nl-NL" dirty="0" err="1"/>
              <a:t>licht-deeltje</a:t>
            </a:r>
            <a:endParaRPr lang="nl-NL" dirty="0"/>
          </a:p>
          <a:p>
            <a:r>
              <a:rPr lang="nl-NL" dirty="0"/>
              <a:t>Een radioactief atoom zendt nooit alleen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-straling uit, maar altijd in combinatie met een andere vorm (</a:t>
            </a:r>
            <a:r>
              <a:rPr lang="el-GR" dirty="0"/>
              <a:t>α</a:t>
            </a:r>
            <a:r>
              <a:rPr lang="nl-NL" dirty="0"/>
              <a:t> of </a:t>
            </a:r>
            <a:r>
              <a:rPr lang="el-GR" dirty="0"/>
              <a:t>β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7657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13-16, 21 en 22</a:t>
            </a:r>
          </a:p>
        </p:txBody>
      </p:sp>
    </p:spTree>
    <p:extLst>
      <p:ext uri="{BB962C8B-B14F-4D97-AF65-F5344CB8AC3E}">
        <p14:creationId xmlns:p14="http://schemas.microsoft.com/office/powerpoint/2010/main" val="1848511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7CBEB-539F-4146-8F3C-01B14DF9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94" y="14127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5.3 Ioniserende werking en doordringend vermogen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1DDDC4-1917-4AC4-AA4F-A547865C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08920"/>
            <a:ext cx="10972800" cy="3615680"/>
          </a:xfrm>
        </p:spPr>
        <p:txBody>
          <a:bodyPr/>
          <a:lstStyle/>
          <a:p>
            <a:r>
              <a:rPr lang="nl-NL" dirty="0"/>
              <a:t>Na deze paragraaf kun je: </a:t>
            </a:r>
          </a:p>
          <a:p>
            <a:pPr lvl="1"/>
            <a:r>
              <a:rPr lang="nl-NL" dirty="0"/>
              <a:t>eV omrekenen naar J en andersom</a:t>
            </a:r>
          </a:p>
          <a:p>
            <a:pPr lvl="1"/>
            <a:r>
              <a:rPr lang="nl-NL" dirty="0"/>
              <a:t>uitleggen wat we bedoelen met dracht, halveringsdikte</a:t>
            </a:r>
          </a:p>
          <a:p>
            <a:pPr lvl="1"/>
            <a:r>
              <a:rPr lang="nl-NL" dirty="0"/>
              <a:t>toepassingen noemen van ioniserende straling</a:t>
            </a:r>
          </a:p>
        </p:txBody>
      </p:sp>
    </p:spTree>
    <p:extLst>
      <p:ext uri="{BB962C8B-B14F-4D97-AF65-F5344CB8AC3E}">
        <p14:creationId xmlns:p14="http://schemas.microsoft.com/office/powerpoint/2010/main" val="2284698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</a:t>
            </a:r>
            <a:r>
              <a:rPr lang="el-GR" dirty="0"/>
              <a:t>α</a:t>
            </a:r>
            <a:r>
              <a:rPr lang="nl-NL" dirty="0"/>
              <a:t> en </a:t>
            </a:r>
            <a:r>
              <a:rPr lang="el-GR" dirty="0"/>
              <a:t>β-</a:t>
            </a:r>
            <a:r>
              <a:rPr lang="nl-NL" dirty="0"/>
              <a:t>straling hebben we het over bewegingsenergie</a:t>
            </a:r>
          </a:p>
          <a:p>
            <a:r>
              <a:rPr lang="nl-NL" dirty="0"/>
              <a:t>Bij fotonen (</a:t>
            </a:r>
            <a:r>
              <a:rPr lang="el-GR" dirty="0"/>
              <a:t>γ</a:t>
            </a:r>
            <a:r>
              <a:rPr lang="nl-NL" dirty="0"/>
              <a:t> en </a:t>
            </a:r>
            <a:r>
              <a:rPr lang="nl-NL" dirty="0" err="1"/>
              <a:t>Rö</a:t>
            </a:r>
            <a:r>
              <a:rPr lang="nl-NL" dirty="0"/>
              <a:t>) over energiepakketjes</a:t>
            </a:r>
          </a:p>
          <a:p>
            <a:endParaRPr lang="nl-NL" dirty="0"/>
          </a:p>
          <a:p>
            <a:r>
              <a:rPr lang="nl-NL" dirty="0"/>
              <a:t>Nieuwe eenheid van energie: eV (elektron Volt)</a:t>
            </a:r>
          </a:p>
          <a:p>
            <a:pPr lvl="1"/>
            <a:r>
              <a:rPr lang="nl-NL" dirty="0"/>
              <a:t>één </a:t>
            </a:r>
            <a:r>
              <a:rPr lang="nl-NL" dirty="0" err="1"/>
              <a:t>elektronVolt</a:t>
            </a:r>
            <a:r>
              <a:rPr lang="nl-NL" dirty="0"/>
              <a:t> is de energie die een elektron wint als het een spanning van 1 Volt doorloopt</a:t>
            </a:r>
          </a:p>
          <a:p>
            <a:pPr lvl="1"/>
            <a:r>
              <a:rPr lang="nl-NL" dirty="0"/>
              <a:t>1 eV = 1,602.. ∙ 10</a:t>
            </a:r>
            <a:r>
              <a:rPr lang="nl-NL" baseline="30000" dirty="0"/>
              <a:t>-19</a:t>
            </a:r>
            <a:r>
              <a:rPr lang="nl-NL" dirty="0"/>
              <a:t> J</a:t>
            </a:r>
          </a:p>
          <a:p>
            <a:pPr lvl="1"/>
            <a:r>
              <a:rPr lang="nl-NL" dirty="0"/>
              <a:t>1 MeV = 1,602.. ∙ 10</a:t>
            </a:r>
            <a:r>
              <a:rPr lang="nl-NL" baseline="30000" dirty="0"/>
              <a:t>-13</a:t>
            </a:r>
            <a:r>
              <a:rPr lang="nl-NL" dirty="0"/>
              <a:t> J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64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Dracht van straling (</a:t>
            </a:r>
            <a:r>
              <a:rPr lang="nl-NL" dirty="0">
                <a:sym typeface="Symbol" panose="05050102010706020507" pitchFamily="18" charset="2"/>
              </a:rPr>
              <a:t> en -straling)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Dracht = afstand die een deeltje aflegt voordat het ongevaarlijk is geworden</a:t>
            </a:r>
          </a:p>
          <a:p>
            <a:endParaRPr lang="nl-NL" dirty="0"/>
          </a:p>
          <a:p>
            <a:r>
              <a:rPr lang="nl-NL" dirty="0"/>
              <a:t>Hoe groter het deeltje des te kleiner de dracht </a:t>
            </a:r>
          </a:p>
          <a:p>
            <a:pPr lvl="1"/>
            <a:r>
              <a:rPr lang="nl-NL" dirty="0"/>
              <a:t>α-deeltje heeft de kleinere dracht dan </a:t>
            </a:r>
            <a:r>
              <a:rPr lang="nl-NL" dirty="0">
                <a:sym typeface="Symbol" panose="05050102010706020507" pitchFamily="18" charset="2"/>
              </a:rPr>
              <a:t>-deeltje</a:t>
            </a:r>
            <a:endParaRPr lang="nl-NL" dirty="0"/>
          </a:p>
          <a:p>
            <a:r>
              <a:rPr lang="nl-NL" dirty="0"/>
              <a:t>Hoe groter de energie des te groter de dracht</a:t>
            </a:r>
          </a:p>
          <a:p>
            <a:pPr lvl="1"/>
            <a:r>
              <a:rPr lang="nl-NL" dirty="0">
                <a:sym typeface="Symbol" panose="05050102010706020507" pitchFamily="18" charset="2"/>
              </a:rPr>
              <a:t>-deeltje met 6 MeV heeft een grotere dracht dan eentje met 3 MeV</a:t>
            </a:r>
            <a:endParaRPr lang="nl-NL" dirty="0"/>
          </a:p>
          <a:p>
            <a:r>
              <a:rPr lang="nl-NL" dirty="0"/>
              <a:t>Hoe dichter de stof des te kleiner de dracht</a:t>
            </a:r>
          </a:p>
          <a:p>
            <a:pPr lvl="1"/>
            <a:r>
              <a:rPr lang="nl-NL" dirty="0"/>
              <a:t>de dracht in lood is kleiner dan in beton</a:t>
            </a:r>
          </a:p>
        </p:txBody>
      </p:sp>
    </p:spTree>
    <p:extLst>
      <p:ext uri="{BB962C8B-B14F-4D97-AF65-F5344CB8AC3E}">
        <p14:creationId xmlns:p14="http://schemas.microsoft.com/office/powerpoint/2010/main" val="3886798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Halveringsdikte </a:t>
            </a:r>
            <a:r>
              <a:rPr lang="nl-NL" i="1" dirty="0"/>
              <a:t>d</a:t>
            </a:r>
            <a:r>
              <a:rPr lang="nl-NL" baseline="-25000" dirty="0"/>
              <a:t>1/2 </a:t>
            </a:r>
            <a:r>
              <a:rPr lang="nl-NL" dirty="0"/>
              <a:t>(</a:t>
            </a:r>
            <a:r>
              <a:rPr lang="nl-NL" dirty="0">
                <a:sym typeface="Symbol" panose="05050102010706020507" pitchFamily="18" charset="2"/>
              </a:rPr>
              <a:t>-straling)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röntgen en </a:t>
            </a:r>
            <a:r>
              <a:rPr lang="nl-NL" dirty="0" err="1"/>
              <a:t>gamma-straling</a:t>
            </a:r>
            <a:r>
              <a:rPr lang="nl-NL" dirty="0"/>
              <a:t> gebruiken we halveringsdikte</a:t>
            </a:r>
          </a:p>
          <a:p>
            <a:r>
              <a:rPr lang="nl-NL" dirty="0"/>
              <a:t>Na één halveringsdikte is de intensiteit met de helft afgenomen</a:t>
            </a:r>
          </a:p>
          <a:p>
            <a:endParaRPr lang="nl-NL" dirty="0"/>
          </a:p>
          <a:p>
            <a:r>
              <a:rPr lang="nl-NL" dirty="0"/>
              <a:t>Bijvoorbeeld d</a:t>
            </a:r>
            <a:r>
              <a:rPr lang="nl-NL" baseline="-25000" dirty="0"/>
              <a:t>1/2</a:t>
            </a:r>
            <a:r>
              <a:rPr lang="nl-NL" dirty="0"/>
              <a:t> = 2 cm</a:t>
            </a:r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48745"/>
              </p:ext>
            </p:extLst>
          </p:nvPr>
        </p:nvGraphicFramePr>
        <p:xfrm>
          <a:off x="5951984" y="3429000"/>
          <a:ext cx="34159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</a:t>
                      </a:r>
                      <a:r>
                        <a:rPr lang="nl-NL" baseline="0" dirty="0"/>
                        <a:t> (in cm)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Intensiteit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12,5%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978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van 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Opwekken van elektriciteit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kerncentrale</a:t>
            </a:r>
          </a:p>
          <a:p>
            <a:r>
              <a:rPr lang="nl-NL" dirty="0"/>
              <a:t>Voedselconservering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doden van schadelijke bacteriën </a:t>
            </a:r>
          </a:p>
          <a:p>
            <a:r>
              <a:rPr lang="nl-NL" dirty="0"/>
              <a:t>Bepalen van de dikte van b.v. tapijt</a:t>
            </a:r>
          </a:p>
          <a:p>
            <a:r>
              <a:rPr lang="nl-NL" dirty="0"/>
              <a:t>Gezondheidszorg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röntgenfoto, opsporen van tumoren, vernietigen van tumoren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6380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25, 26, 28 - 32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98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062464" cy="4389120"/>
          </a:xfrm>
        </p:spPr>
        <p:txBody>
          <a:bodyPr/>
          <a:lstStyle/>
          <a:p>
            <a:r>
              <a:rPr lang="nl-NL" dirty="0"/>
              <a:t>Bij gevaren van straling zijn 2 aspecten belangrijk</a:t>
            </a:r>
          </a:p>
          <a:p>
            <a:pPr lvl="1"/>
            <a:r>
              <a:rPr lang="nl-NL" i="1" dirty="0"/>
              <a:t>doordringend</a:t>
            </a:r>
            <a:r>
              <a:rPr lang="nl-NL" dirty="0"/>
              <a:t> vermogen: hoe ver de straling in een voorwerp kan komen</a:t>
            </a:r>
          </a:p>
          <a:p>
            <a:pPr lvl="1"/>
            <a:r>
              <a:rPr lang="nl-NL" i="1" dirty="0"/>
              <a:t>ioniserend</a:t>
            </a:r>
            <a:r>
              <a:rPr lang="nl-NL" dirty="0"/>
              <a:t> vermogen: kan de straling elektronen uit een atoom verwijderen</a:t>
            </a:r>
          </a:p>
          <a:p>
            <a:pPr lvl="1"/>
            <a:endParaRPr lang="nl-NL" dirty="0"/>
          </a:p>
          <a:p>
            <a:r>
              <a:rPr lang="nl-NL" dirty="0"/>
              <a:t>Welke soorten straling zijn er?</a:t>
            </a:r>
          </a:p>
          <a:p>
            <a:pPr lvl="1"/>
            <a:r>
              <a:rPr lang="nl-NL" dirty="0"/>
              <a:t>Elektromagnetisch straling</a:t>
            </a:r>
          </a:p>
          <a:p>
            <a:pPr lvl="1"/>
            <a:r>
              <a:rPr lang="nl-NL" dirty="0"/>
              <a:t>Radioactieve straling</a:t>
            </a:r>
          </a:p>
        </p:txBody>
      </p:sp>
      <p:pic>
        <p:nvPicPr>
          <p:cNvPr id="1026" name="Picture 2" descr="radioactiviteit.jpg (172×15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701290"/>
            <a:ext cx="3063808" cy="26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DA248-42A8-43B5-9683-8EFBBC23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5.4 Activiteit en halveringstijd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820BE-CFA9-4D87-B01A-F6783E70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uitleggen wat activiteit is</a:t>
            </a:r>
          </a:p>
          <a:p>
            <a:pPr lvl="1"/>
            <a:r>
              <a:rPr lang="nl-NL" dirty="0"/>
              <a:t>de activiteit bepalen met behulp van een (</a:t>
            </a:r>
            <a:r>
              <a:rPr lang="nl-NL" dirty="0" err="1"/>
              <a:t>N,t</a:t>
            </a:r>
            <a:r>
              <a:rPr lang="nl-NL" dirty="0"/>
              <a:t>)-diagram</a:t>
            </a:r>
          </a:p>
          <a:p>
            <a:pPr lvl="1"/>
            <a:r>
              <a:rPr lang="nl-NL" dirty="0"/>
              <a:t>berekeningen uitvoeren met halveringstijden</a:t>
            </a:r>
          </a:p>
          <a:p>
            <a:pPr lvl="1"/>
            <a:r>
              <a:rPr lang="nl-NL" dirty="0"/>
              <a:t>uitleggen wat het verschil is tussen gewone halveringstijd en biologische halveringstijd</a:t>
            </a:r>
          </a:p>
        </p:txBody>
      </p:sp>
    </p:spTree>
    <p:extLst>
      <p:ext uri="{BB962C8B-B14F-4D97-AF65-F5344CB8AC3E}">
        <p14:creationId xmlns:p14="http://schemas.microsoft.com/office/powerpoint/2010/main" val="1214928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Halveringstijd of halfwaardetijd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Dit is de tijd (symbool </a:t>
            </a:r>
            <a:r>
              <a:rPr lang="nl-NL" i="1" dirty="0"/>
              <a:t>t</a:t>
            </a:r>
            <a:r>
              <a:rPr lang="nl-NL" baseline="-25000" dirty="0"/>
              <a:t>½</a:t>
            </a:r>
            <a:r>
              <a:rPr lang="nl-NL" dirty="0"/>
              <a:t>) waarna van de oorspronkelijke hoeveelheid deeltjes (</a:t>
            </a:r>
            <a:r>
              <a:rPr lang="nl-NL" i="1" dirty="0"/>
              <a:t>N</a:t>
            </a:r>
            <a:r>
              <a:rPr lang="nl-NL" dirty="0"/>
              <a:t>)</a:t>
            </a:r>
            <a:r>
              <a:rPr lang="nl-NL" i="1" dirty="0"/>
              <a:t> </a:t>
            </a:r>
            <a:r>
              <a:rPr lang="nl-NL" dirty="0"/>
              <a:t>nog precies de helft over is</a:t>
            </a:r>
          </a:p>
          <a:p>
            <a:r>
              <a:rPr lang="nl-NL" dirty="0"/>
              <a:t>bijvoorbeeld: </a:t>
            </a:r>
            <a:r>
              <a:rPr lang="nl-NL" i="1" dirty="0"/>
              <a:t>t</a:t>
            </a:r>
            <a:r>
              <a:rPr lang="nl-NL" baseline="-25000" dirty="0"/>
              <a:t>½</a:t>
            </a:r>
            <a:r>
              <a:rPr lang="nl-NL" dirty="0"/>
              <a:t> = 12 jr.</a:t>
            </a:r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18793"/>
              </p:ext>
            </p:extLst>
          </p:nvPr>
        </p:nvGraphicFramePr>
        <p:xfrm>
          <a:off x="2927648" y="414908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t</a:t>
                      </a:r>
                      <a:r>
                        <a:rPr lang="nl-NL" baseline="0" dirty="0"/>
                        <a:t> (</a:t>
                      </a:r>
                      <a:r>
                        <a:rPr lang="nl-NL" baseline="0" dirty="0" err="1"/>
                        <a:t>jr</a:t>
                      </a:r>
                      <a:r>
                        <a:rPr lang="nl-NL" baseline="0" dirty="0"/>
                        <a:t>)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371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67408" y="1935480"/>
                <a:ext cx="5184576" cy="43891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𝑁</m:t>
                    </m:r>
                    <m:r>
                      <a:rPr lang="nl-NL" b="0" i="1" smtClean="0">
                        <a:latin typeface="Cambria Math"/>
                      </a:rPr>
                      <m:t>(0)∙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½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Radioactief verval is een kans proces en verloopt in werkelijkheid niet  gelijkmatig maar grillig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1935480"/>
                <a:ext cx="5184576" cy="4389120"/>
              </a:xfrm>
              <a:blipFill rotWithShape="0">
                <a:blip r:embed="rId2"/>
                <a:stretch>
                  <a:fillRect l="-15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463415"/>
              </p:ext>
            </p:extLst>
          </p:nvPr>
        </p:nvGraphicFramePr>
        <p:xfrm>
          <a:off x="5879976" y="1700808"/>
          <a:ext cx="4392488" cy="457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8025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baseline="30000"/>
                  <a:t>24</a:t>
                </a:r>
                <a:r>
                  <a:rPr lang="nl-NL"/>
                  <a:t>Na </a:t>
                </a:r>
                <a:r>
                  <a:rPr lang="nl-NL" dirty="0"/>
                  <a:t>heeft een halveringstijd van 15 uur. Hoeveel procent van de atomen is na één dag vervallen? </a:t>
                </a:r>
              </a:p>
              <a:p>
                <a:r>
                  <a:rPr lang="nl-NL" dirty="0"/>
                  <a:t>Uitwerking:</a:t>
                </a:r>
              </a:p>
              <a:p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nl-NL" sz="2400" i="1">
                          <a:latin typeface="Cambria Math"/>
                        </a:rPr>
                        <m:t>=</m:t>
                      </m:r>
                      <m:r>
                        <a:rPr lang="nl-NL" sz="2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nl-NL" sz="2400" i="1">
                          <a:latin typeface="Cambria Math"/>
                        </a:rPr>
                        <m:t>∙</m:t>
                      </m:r>
                      <m:sSup>
                        <m:sSup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½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nl-NL" sz="2400" i="1">
                          <a:latin typeface="Cambria Math"/>
                          <a:ea typeface="Cambria Math"/>
                        </a:rPr>
                        <m:t>  →    </m:t>
                      </m:r>
                      <m:r>
                        <a:rPr lang="nl-NL" sz="2400" i="1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nl-NL" sz="2400" i="1">
                          <a:latin typeface="Cambria Math"/>
                          <a:ea typeface="Cambria Math"/>
                        </a:rPr>
                        <m:t>=100%∙</m:t>
                      </m:r>
                      <m:sSup>
                        <m:sSup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24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15</m:t>
                              </m:r>
                            </m:den>
                          </m:f>
                        </m:sup>
                      </m:sSup>
                      <m:r>
                        <a:rPr lang="nl-NL" sz="2400" i="1">
                          <a:latin typeface="Cambria Math"/>
                          <a:ea typeface="Cambria Math"/>
                        </a:rPr>
                        <m:t>=33%</m:t>
                      </m:r>
                    </m:oMath>
                  </m:oMathPara>
                </a14:m>
                <a:endParaRPr lang="nl-NL" sz="2400" dirty="0"/>
              </a:p>
              <a:p>
                <a:pPr marL="0" indent="0">
                  <a:buNone/>
                </a:pPr>
                <a:r>
                  <a:rPr lang="nl-NL" dirty="0"/>
                  <a:t>33% van de atomen zijn dus nog niet vervallen; 100 – 33 = 67% van de atomen is dus wel vervallen.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00" t="-1250" r="-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4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Na hoeveel tijd is er nog 12,5% van de atomen niet vervallen?</a:t>
            </a:r>
          </a:p>
          <a:p>
            <a:endParaRPr lang="nl-NL" dirty="0"/>
          </a:p>
          <a:p>
            <a:r>
              <a:rPr lang="nl-NL" dirty="0"/>
              <a:t>Uitwerking: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12,5% = 1/8 deel </a:t>
            </a:r>
          </a:p>
          <a:p>
            <a:pPr marL="0" indent="0">
              <a:buNone/>
            </a:pPr>
            <a:r>
              <a:rPr lang="nl-NL" dirty="0"/>
              <a:t>1/8 = (1/2)</a:t>
            </a:r>
            <a:r>
              <a:rPr lang="nl-NL" baseline="30000" dirty="0"/>
              <a:t>3</a:t>
            </a:r>
          </a:p>
          <a:p>
            <a:pPr marL="0" indent="0">
              <a:buNone/>
            </a:pPr>
            <a:r>
              <a:rPr lang="nl-NL" dirty="0"/>
              <a:t>Er zijn dus 3 halveringstijden verstreken: 3 x 15 = 45 uur</a:t>
            </a:r>
          </a:p>
        </p:txBody>
      </p:sp>
    </p:spTree>
    <p:extLst>
      <p:ext uri="{BB962C8B-B14F-4D97-AF65-F5344CB8AC3E}">
        <p14:creationId xmlns:p14="http://schemas.microsoft.com/office/powerpoint/2010/main" val="2065127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Logaritme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Logaritme is een wiskundige functie</a:t>
                </a:r>
              </a:p>
              <a:p>
                <a:endParaRPr lang="nl-NL" dirty="0"/>
              </a:p>
              <a:p>
                <a:r>
                  <a:rPr lang="nl-NL" dirty="0"/>
                  <a:t>De inverse van log </a:t>
                </a:r>
                <a:r>
                  <a:rPr lang="nl-NL" i="1" dirty="0"/>
                  <a:t>x</a:t>
                </a:r>
                <a:r>
                  <a:rPr lang="nl-NL" dirty="0"/>
                  <a:t> is 10</a:t>
                </a:r>
                <a:r>
                  <a:rPr lang="nl-NL" i="1" baseline="30000" dirty="0"/>
                  <a:t>x</a:t>
                </a:r>
                <a:r>
                  <a:rPr lang="nl-NL" i="1" dirty="0"/>
                  <a:t> ,  dus </a:t>
                </a:r>
                <a:r>
                  <a:rPr lang="nl-NL" dirty="0"/>
                  <a:t>log</a:t>
                </a:r>
                <a:r>
                  <a:rPr lang="nl-NL" i="1" dirty="0"/>
                  <a:t> </a:t>
                </a:r>
                <a:r>
                  <a:rPr lang="nl-NL" dirty="0"/>
                  <a:t>10</a:t>
                </a:r>
                <a:r>
                  <a:rPr lang="nl-NL" baseline="30000" dirty="0"/>
                  <a:t>5</a:t>
                </a:r>
                <a:r>
                  <a:rPr lang="nl-NL" dirty="0"/>
                  <a:t> = 5    </a:t>
                </a:r>
              </a:p>
              <a:p>
                <a:endParaRPr lang="nl-NL" i="1" dirty="0"/>
              </a:p>
              <a:p>
                <a:r>
                  <a:rPr lang="nl-NL" dirty="0"/>
                  <a:t>Logaritme heeft een handige eigenschap:</a:t>
                </a:r>
              </a:p>
              <a:p>
                <a:pPr marL="8064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nl-NL" dirty="0"/>
              </a:p>
              <a:p>
                <a:endParaRPr lang="nl-NL" i="1" baseline="30000" dirty="0"/>
              </a:p>
              <a:p>
                <a:r>
                  <a:rPr lang="nl-NL" dirty="0"/>
                  <a:t>Sommige berekeningen worden gemakkelijker m.b.v. log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7645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Los op:  81 = 2</a:t>
                </a:r>
                <a:r>
                  <a:rPr lang="nl-NL" i="1" baseline="30000" dirty="0"/>
                  <a:t>x</a:t>
                </a:r>
              </a:p>
              <a:p>
                <a:endParaRPr lang="nl-NL" i="1" baseline="30000" dirty="0"/>
              </a:p>
              <a:p>
                <a:r>
                  <a:rPr lang="nl-NL" dirty="0"/>
                  <a:t>Uitwerking:</a:t>
                </a:r>
              </a:p>
              <a:p>
                <a:endParaRPr lang="nl-NL" dirty="0"/>
              </a:p>
              <a:p>
                <a:pPr marL="7127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81=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→   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81 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𝑑𝑢𝑠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7127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81 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1,908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0,301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=6,3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3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/>
              <a:t>Voorbeeld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56792"/>
                <a:ext cx="10972800" cy="476780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nl-NL" dirty="0"/>
                  <a:t>De halveringstijd is 8 dagen. </a:t>
                </a:r>
              </a:p>
              <a:p>
                <a:r>
                  <a:rPr lang="nl-NL" dirty="0"/>
                  <a:t>Bereken na hoeveel tijd het aantal radioactieve atomen is gedaald tot 20%</a:t>
                </a:r>
              </a:p>
              <a:p>
                <a:endParaRPr lang="nl-NL" dirty="0"/>
              </a:p>
              <a:p>
                <a:r>
                  <a:rPr lang="nl-NL" dirty="0"/>
                  <a:t>Uitwerking:</a:t>
                </a:r>
              </a:p>
              <a:p>
                <a:pPr marL="6318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d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𝑚𝑒𝑡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nl-NL" dirty="0"/>
              </a:p>
              <a:p>
                <a:pPr marL="631825" indent="-6318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20%=100%⋅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→   0,2=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→  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0,2 </m:t>
                          </m:r>
                        </m:e>
                      </m:func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nl-NL" dirty="0"/>
              </a:p>
              <a:p>
                <a:pPr marL="631825" indent="-6318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=2,32    →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=2,32⋅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=18,6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𝑑𝑔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56792"/>
                <a:ext cx="10972800" cy="4767809"/>
              </a:xfrm>
              <a:blipFill>
                <a:blip r:embed="rId2"/>
                <a:stretch>
                  <a:fillRect l="-667" t="-191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4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35, 37, 40, 42 en 44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186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Activiteit </a:t>
            </a:r>
            <a:r>
              <a:rPr lang="nl-NL" i="1" dirty="0"/>
              <a:t>A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De activiteit </a:t>
                </a:r>
                <a:r>
                  <a:rPr lang="nl-NL" i="1" dirty="0"/>
                  <a:t>A</a:t>
                </a:r>
                <a:r>
                  <a:rPr lang="nl-NL" dirty="0"/>
                  <a:t> van een hoeveelheid materiaal is het aantal atomen dat per seconde vervalt en dus ook gelijk aan het aantal stralingsdeeltjes dat per seconde wordt uitgezonden (eenheid Becquerel (Bq))</a:t>
                </a:r>
              </a:p>
              <a:p>
                <a:r>
                  <a:rPr lang="nl-NL" dirty="0"/>
                  <a:t>De activiteit is gelijk aan de afname van het aantal radioactieve atomen per tijdseenheid (afgeleide):</a:t>
                </a:r>
              </a:p>
              <a:p>
                <a:endParaRPr lang="nl-NL" dirty="0"/>
              </a:p>
              <a:p>
                <a:pPr marL="3960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𝐴</m:t>
                      </m:r>
                      <m:r>
                        <a:rPr lang="nl-NL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b="0" dirty="0">
                  <a:ea typeface="Cambria Math"/>
                </a:endParaRPr>
              </a:p>
              <a:p>
                <a:pPr marL="358775" indent="-358775"/>
                <a:r>
                  <a:rPr lang="nl-NL" dirty="0"/>
                  <a:t>r.c. van de raaklijn aan de </a:t>
                </a:r>
                <a:r>
                  <a:rPr lang="nl-NL" i="1" dirty="0"/>
                  <a:t>N</a:t>
                </a:r>
                <a:r>
                  <a:rPr lang="nl-NL" dirty="0"/>
                  <a:t>(</a:t>
                </a:r>
                <a:r>
                  <a:rPr lang="nl-NL" i="1" dirty="0"/>
                  <a:t>t</a:t>
                </a:r>
                <a:r>
                  <a:rPr lang="nl-NL" dirty="0"/>
                  <a:t>) grafiek is de Activiteit </a:t>
                </a:r>
                <a:r>
                  <a:rPr lang="nl-NL" i="1" dirty="0"/>
                  <a:t>A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 r="-8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41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6" name="Picture 4" descr="EMSpec.gif (687×3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618334"/>
            <a:ext cx="9361040" cy="46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86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 activiteit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Daarmee kun je laten zien dat het volgende verband bestaat tussen het aantal radioactieve atomen en de activiteit:</a:t>
                </a:r>
              </a:p>
              <a:p>
                <a:endParaRPr lang="nl-NL" dirty="0"/>
              </a:p>
              <a:p>
                <a:pPr marL="3600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𝐴</m:t>
                      </m:r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0,693⋅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  <a:p>
                <a:pPr marL="360000" indent="0">
                  <a:buNone/>
                </a:pPr>
                <a:endParaRPr lang="nl-NL" dirty="0"/>
              </a:p>
              <a:p>
                <a:pPr marL="457200" indent="-457200"/>
                <a:r>
                  <a:rPr lang="nl-NL" dirty="0"/>
                  <a:t>t</a:t>
                </a:r>
                <a:r>
                  <a:rPr lang="nl-NL" baseline="-25000" dirty="0"/>
                  <a:t>1/2</a:t>
                </a:r>
                <a:r>
                  <a:rPr lang="nl-NL" baseline="30000" dirty="0"/>
                  <a:t> </a:t>
                </a:r>
                <a:r>
                  <a:rPr lang="nl-NL" dirty="0"/>
                  <a:t>in seconden omdat </a:t>
                </a:r>
                <a:r>
                  <a:rPr lang="nl-NL" i="1" dirty="0"/>
                  <a:t> A</a:t>
                </a:r>
                <a:r>
                  <a:rPr lang="nl-NL" dirty="0"/>
                  <a:t> in per seconde is.</a:t>
                </a:r>
                <a:endParaRPr lang="nl-NL" i="1" dirty="0"/>
              </a:p>
              <a:p>
                <a:pPr marL="457200" indent="-457200"/>
                <a:r>
                  <a:rPr lang="nl-NL" dirty="0"/>
                  <a:t>Voor de afname van de activiteit geldt:</a:t>
                </a:r>
              </a:p>
              <a:p>
                <a:pPr marL="360000" indent="0">
                  <a:buNone/>
                </a:pPr>
                <a:r>
                  <a:rPr lang="nl-NL" dirty="0"/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i="1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𝐴</m:t>
                    </m:r>
                    <m:r>
                      <a:rPr lang="nl-NL" i="1">
                        <a:latin typeface="Cambria Math"/>
                      </a:rPr>
                      <m:t>(0)∙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½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800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38, 41, 45-47, </a:t>
            </a:r>
          </a:p>
        </p:txBody>
      </p:sp>
    </p:spTree>
    <p:extLst>
      <p:ext uri="{BB962C8B-B14F-4D97-AF65-F5344CB8AC3E}">
        <p14:creationId xmlns:p14="http://schemas.microsoft.com/office/powerpoint/2010/main" val="661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FCF70-CC00-4515-992C-5927332C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5.5 Effecten van straling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9339E-DE00-4C83-B9DD-B0809A266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paragraaf: </a:t>
            </a:r>
          </a:p>
          <a:p>
            <a:pPr lvl="1"/>
            <a:r>
              <a:rPr lang="nl-NL" dirty="0"/>
              <a:t>ken je de eenheden gray en sievert</a:t>
            </a:r>
          </a:p>
          <a:p>
            <a:pPr lvl="1"/>
            <a:r>
              <a:rPr lang="nl-NL" dirty="0"/>
              <a:t>weet je het verschil tussen dosis en effectieve dosis</a:t>
            </a:r>
          </a:p>
          <a:p>
            <a:pPr lvl="1"/>
            <a:r>
              <a:rPr lang="nl-NL" dirty="0"/>
              <a:t>weet je dat </a:t>
            </a:r>
            <a:r>
              <a:rPr lang="nl-NL" dirty="0">
                <a:sym typeface="Symbol" panose="05050102010706020507" pitchFamily="18" charset="2"/>
              </a:rPr>
              <a:t>-straling de hoogste stralingsweegfactor heeft</a:t>
            </a:r>
          </a:p>
          <a:p>
            <a:pPr lvl="1"/>
            <a:r>
              <a:rPr lang="nl-NL" dirty="0">
                <a:sym typeface="Symbol" panose="05050102010706020507" pitchFamily="18" charset="2"/>
              </a:rPr>
              <a:t>kun je de dosis en effectieve dosis uitrekenen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8232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Effecten van straling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stralingsdosis </a:t>
                </a:r>
                <a:r>
                  <a:rPr lang="nl-NL" i="1" dirty="0"/>
                  <a:t>D</a:t>
                </a:r>
                <a:r>
                  <a:rPr lang="nl-NL" dirty="0"/>
                  <a:t> hangt af van:</a:t>
                </a:r>
              </a:p>
              <a:p>
                <a:pPr lvl="1"/>
                <a:r>
                  <a:rPr lang="nl-NL" dirty="0"/>
                  <a:t>totale stalingsenergie </a:t>
                </a:r>
                <a:r>
                  <a:rPr lang="nl-NL" i="1" dirty="0"/>
                  <a:t>E </a:t>
                </a:r>
                <a:r>
                  <a:rPr lang="nl-NL" dirty="0"/>
                  <a:t>die je binnenkrijgt (</a:t>
                </a:r>
                <a:r>
                  <a:rPr lang="nl-NL" i="1" dirty="0"/>
                  <a:t>E</a:t>
                </a:r>
                <a:r>
                  <a:rPr lang="nl-NL" dirty="0"/>
                  <a:t> 2x zo groot </a:t>
                </a:r>
                <a:r>
                  <a:rPr lang="nl-NL" dirty="0">
                    <a:sym typeface="Wingdings" panose="05000000000000000000" pitchFamily="2" charset="2"/>
                  </a:rPr>
                  <a:t>  </a:t>
                </a:r>
                <a:r>
                  <a:rPr lang="nl-NL" i="1" dirty="0">
                    <a:sym typeface="Wingdings" panose="05000000000000000000" pitchFamily="2" charset="2"/>
                  </a:rPr>
                  <a:t>D</a:t>
                </a:r>
                <a:r>
                  <a:rPr lang="nl-NL" dirty="0">
                    <a:sym typeface="Wingdings" panose="05000000000000000000" pitchFamily="2" charset="2"/>
                  </a:rPr>
                  <a:t> 2x groot)</a:t>
                </a:r>
              </a:p>
              <a:p>
                <a:pPr lvl="1"/>
                <a:r>
                  <a:rPr lang="nl-NL" dirty="0">
                    <a:sym typeface="Wingdings" panose="05000000000000000000" pitchFamily="2" charset="2"/>
                  </a:rPr>
                  <a:t>massa </a:t>
                </a:r>
                <a:r>
                  <a:rPr lang="nl-NL" i="1" dirty="0">
                    <a:sym typeface="Wingdings" panose="05000000000000000000" pitchFamily="2" charset="2"/>
                  </a:rPr>
                  <a:t>m</a:t>
                </a:r>
                <a:r>
                  <a:rPr lang="nl-NL" dirty="0">
                    <a:sym typeface="Wingdings" panose="05000000000000000000" pitchFamily="2" charset="2"/>
                  </a:rPr>
                  <a:t> (</a:t>
                </a:r>
                <a:r>
                  <a:rPr lang="nl-NL" i="1" dirty="0">
                    <a:sym typeface="Wingdings" panose="05000000000000000000" pitchFamily="2" charset="2"/>
                  </a:rPr>
                  <a:t>m </a:t>
                </a:r>
                <a:r>
                  <a:rPr lang="nl-NL" dirty="0">
                    <a:sym typeface="Wingdings" panose="05000000000000000000" pitchFamily="2" charset="2"/>
                  </a:rPr>
                  <a:t>2x zo groot   </a:t>
                </a:r>
                <a:r>
                  <a:rPr lang="nl-NL" i="1" dirty="0">
                    <a:sym typeface="Wingdings" panose="05000000000000000000" pitchFamily="2" charset="2"/>
                  </a:rPr>
                  <a:t>D</a:t>
                </a:r>
                <a:r>
                  <a:rPr lang="nl-NL" dirty="0">
                    <a:sym typeface="Wingdings" panose="05000000000000000000" pitchFamily="2" charset="2"/>
                  </a:rPr>
                  <a:t> 2x zo klein)</a:t>
                </a:r>
              </a:p>
              <a:p>
                <a:endParaRPr lang="nl-NL" dirty="0">
                  <a:sym typeface="Wingdings" panose="05000000000000000000" pitchFamily="2" charset="2"/>
                </a:endParaRPr>
              </a:p>
              <a:p>
                <a:r>
                  <a:rPr lang="nl-NL" dirty="0">
                    <a:sym typeface="Wingdings" panose="05000000000000000000" pitchFamily="2" charset="2"/>
                  </a:rPr>
                  <a:t>In formule:</a:t>
                </a:r>
              </a:p>
              <a:p>
                <a:pPr marL="7175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𝐷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l-NL" dirty="0">
                  <a:sym typeface="Wingdings" panose="05000000000000000000" pitchFamily="2" charset="2"/>
                </a:endParaRPr>
              </a:p>
              <a:p>
                <a:r>
                  <a:rPr lang="nl-NL" dirty="0">
                    <a:sym typeface="Wingdings" panose="05000000000000000000" pitchFamily="2" charset="2"/>
                  </a:rPr>
                  <a:t>De eenheid van dosis is Gray (Gy = J/kg)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666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52704"/>
          </a:xfrm>
        </p:spPr>
        <p:txBody>
          <a:bodyPr/>
          <a:lstStyle/>
          <a:p>
            <a:r>
              <a:rPr lang="nl-NL" dirty="0"/>
              <a:t>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Een </a:t>
            </a:r>
            <a:r>
              <a:rPr lang="nl-NL" dirty="0"/>
              <a:t>soldaat (</a:t>
            </a:r>
            <a:r>
              <a:rPr lang="nl-NL" i="1" dirty="0"/>
              <a:t>m</a:t>
            </a:r>
            <a:r>
              <a:rPr lang="nl-NL" dirty="0"/>
              <a:t>=80 kg) heeft stof deeltjes met U-238 ingeademd. Het U-238 heeft een activiteit van 50 Bq</a:t>
            </a:r>
          </a:p>
          <a:p>
            <a:r>
              <a:rPr lang="nl-NL" dirty="0"/>
              <a:t>Bereken de stalingsdosis in één jaar.</a:t>
            </a:r>
          </a:p>
          <a:p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Zoek op hoeveel energie vrijkomt bij één verval (</a:t>
            </a:r>
            <a:r>
              <a:rPr lang="nl-NL" dirty="0" err="1"/>
              <a:t>Binas</a:t>
            </a:r>
            <a:r>
              <a:rPr lang="nl-NL" dirty="0"/>
              <a:t> 25): 4,18 MeV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Omrekenen naar joule: 4,18 x 1,602 ∙ 10</a:t>
            </a:r>
            <a:r>
              <a:rPr lang="nl-NL" baseline="30000" dirty="0"/>
              <a:t>-13</a:t>
            </a:r>
            <a:r>
              <a:rPr lang="nl-NL" dirty="0"/>
              <a:t> = 6,69 ∙ 10</a:t>
            </a:r>
            <a:r>
              <a:rPr lang="nl-NL" baseline="30000" dirty="0"/>
              <a:t>-13 </a:t>
            </a:r>
            <a:r>
              <a:rPr lang="nl-NL" dirty="0"/>
              <a:t>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energie in één seconde: A ∙ E(</a:t>
            </a:r>
            <a:r>
              <a:rPr lang="el-GR" dirty="0"/>
              <a:t>α</a:t>
            </a:r>
            <a:r>
              <a:rPr lang="nl-NL" dirty="0"/>
              <a:t>) = 50 ∙ 6,69 ∙ 10</a:t>
            </a:r>
            <a:r>
              <a:rPr lang="nl-NL" baseline="30000" dirty="0"/>
              <a:t>-13 </a:t>
            </a:r>
            <a:r>
              <a:rPr lang="nl-NL" dirty="0"/>
              <a:t>=3,34 ∙ 10</a:t>
            </a:r>
            <a:r>
              <a:rPr lang="nl-NL" baseline="30000" dirty="0"/>
              <a:t>-11 </a:t>
            </a:r>
            <a:r>
              <a:rPr lang="nl-NL" dirty="0"/>
              <a:t>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energie in één jaar: 365 x 24 x 3600 x 3,34 ∙ 10</a:t>
            </a:r>
            <a:r>
              <a:rPr lang="nl-NL" baseline="30000" dirty="0"/>
              <a:t>-11 </a:t>
            </a:r>
            <a:r>
              <a:rPr lang="nl-NL" dirty="0"/>
              <a:t>= 1,06 ∙ 10</a:t>
            </a:r>
            <a:r>
              <a:rPr lang="nl-NL" baseline="30000" dirty="0"/>
              <a:t>-3</a:t>
            </a:r>
            <a:r>
              <a:rPr lang="nl-NL" dirty="0"/>
              <a:t> 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dosis: D = E/m = 1,06 ∙ 10</a:t>
            </a:r>
            <a:r>
              <a:rPr lang="nl-NL" baseline="30000" dirty="0"/>
              <a:t>-3</a:t>
            </a:r>
            <a:r>
              <a:rPr lang="nl-NL" dirty="0"/>
              <a:t> / 80 = 1,3 ∙ 10</a:t>
            </a:r>
            <a:r>
              <a:rPr lang="nl-NL" baseline="30000" dirty="0"/>
              <a:t>-5</a:t>
            </a:r>
            <a:r>
              <a:rPr lang="nl-NL" dirty="0"/>
              <a:t> Gy</a:t>
            </a:r>
          </a:p>
        </p:txBody>
      </p:sp>
    </p:spTree>
    <p:extLst>
      <p:ext uri="{BB962C8B-B14F-4D97-AF65-F5344CB8AC3E}">
        <p14:creationId xmlns:p14="http://schemas.microsoft.com/office/powerpoint/2010/main" val="6083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Equivalente Dosis </a:t>
            </a:r>
            <a:r>
              <a:rPr lang="nl-NL" i="1" dirty="0"/>
              <a:t>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dezelfde dosis blijkt </a:t>
            </a:r>
            <a:r>
              <a:rPr lang="nl-NL" dirty="0">
                <a:sym typeface="Symbol"/>
              </a:rPr>
              <a:t>-straling 20x schadelijker te zijn dan -straling. </a:t>
            </a:r>
          </a:p>
          <a:p>
            <a:endParaRPr lang="nl-NL" dirty="0">
              <a:sym typeface="Symbol"/>
            </a:endParaRPr>
          </a:p>
          <a:p>
            <a:r>
              <a:rPr lang="nl-NL" dirty="0">
                <a:sym typeface="Symbol"/>
              </a:rPr>
              <a:t>Daarom wordt ook vaak gewerkt met dosisequivalent of equivalente dosis </a:t>
            </a:r>
            <a:r>
              <a:rPr lang="nl-NL" i="1" dirty="0">
                <a:sym typeface="Symbol"/>
              </a:rPr>
              <a:t>H</a:t>
            </a:r>
            <a:r>
              <a:rPr lang="nl-NL" dirty="0">
                <a:sym typeface="Symbol"/>
              </a:rPr>
              <a:t> (in Sievert (Sv)): </a:t>
            </a:r>
          </a:p>
          <a:p>
            <a:endParaRPr lang="nl-NL" i="1" dirty="0">
              <a:sym typeface="Symbol"/>
            </a:endParaRPr>
          </a:p>
          <a:p>
            <a:pPr marL="536575" indent="0">
              <a:buNone/>
            </a:pPr>
            <a:r>
              <a:rPr lang="nl-NL" i="1" dirty="0"/>
              <a:t>H</a:t>
            </a:r>
            <a:r>
              <a:rPr lang="nl-NL" dirty="0"/>
              <a:t> = </a:t>
            </a:r>
            <a:r>
              <a:rPr lang="nl-NL" i="1" dirty="0" err="1"/>
              <a:t>w</a:t>
            </a:r>
            <a:r>
              <a:rPr lang="nl-NL" baseline="-25000" dirty="0" err="1"/>
              <a:t>R</a:t>
            </a:r>
            <a:r>
              <a:rPr lang="nl-NL" i="1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>
                <a:sym typeface="Symbol"/>
              </a:rPr>
              <a:t>D </a:t>
            </a:r>
          </a:p>
          <a:p>
            <a:pPr marL="536575" indent="0">
              <a:buNone/>
            </a:pPr>
            <a:endParaRPr lang="nl-NL" dirty="0">
              <a:sym typeface="Symbol"/>
            </a:endParaRPr>
          </a:p>
          <a:p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i="1" dirty="0">
                <a:sym typeface="Symbol"/>
              </a:rPr>
              <a:t> </a:t>
            </a:r>
            <a:r>
              <a:rPr lang="nl-NL" dirty="0">
                <a:sym typeface="Symbol"/>
              </a:rPr>
              <a:t>is een stralingsweegfactor; </a:t>
            </a:r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dirty="0">
                <a:sym typeface="Symbol"/>
              </a:rPr>
              <a:t>() = 20 en </a:t>
            </a:r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dirty="0">
                <a:sym typeface="Symbol"/>
              </a:rPr>
              <a:t>() = 1</a:t>
            </a:r>
          </a:p>
        </p:txBody>
      </p:sp>
    </p:spTree>
    <p:extLst>
      <p:ext uri="{BB962C8B-B14F-4D97-AF65-F5344CB8AC3E}">
        <p14:creationId xmlns:p14="http://schemas.microsoft.com/office/powerpoint/2010/main" val="2731861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gemiddelde jaarlijkse dosisequivalent ten gevolge van achtergrondstraling ligt rond de 2,6 </a:t>
            </a:r>
            <a:r>
              <a:rPr lang="nl-NL" dirty="0" err="1"/>
              <a:t>mSv</a:t>
            </a:r>
            <a:r>
              <a:rPr lang="nl-NL" dirty="0"/>
              <a:t> (afhankelijk van de plaats op aarde). </a:t>
            </a:r>
          </a:p>
          <a:p>
            <a:r>
              <a:rPr lang="nl-NL" dirty="0"/>
              <a:t>Ter vergelijking: een röntgenfoto levert een totaal dosisequivalent van 0,1 tot 1,0 </a:t>
            </a:r>
            <a:r>
              <a:rPr lang="nl-NL" dirty="0" err="1"/>
              <a:t>mSv</a:t>
            </a:r>
            <a:r>
              <a:rPr lang="nl-NL" dirty="0"/>
              <a:t>, een CT-scan levert al gauw zo'n 10 </a:t>
            </a:r>
            <a:r>
              <a:rPr lang="nl-NL" dirty="0" err="1"/>
              <a:t>mSv</a:t>
            </a:r>
            <a:r>
              <a:rPr lang="nl-NL" dirty="0"/>
              <a:t> op</a:t>
            </a:r>
          </a:p>
          <a:p>
            <a:r>
              <a:rPr lang="nl-NL" dirty="0"/>
              <a:t>zie ook tabel Binas tabel 27D</a:t>
            </a:r>
          </a:p>
        </p:txBody>
      </p:sp>
    </p:spTree>
    <p:extLst>
      <p:ext uri="{BB962C8B-B14F-4D97-AF65-F5344CB8AC3E}">
        <p14:creationId xmlns:p14="http://schemas.microsoft.com/office/powerpoint/2010/main" val="1943670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Effectieve totale lichaamsdosis </a:t>
            </a:r>
            <a:r>
              <a:rPr lang="nl-NL" i="1" dirty="0"/>
              <a:t>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Effectieve lichaamsdosis gebruiken we omdat: </a:t>
            </a:r>
          </a:p>
          <a:p>
            <a:pPr lvl="1"/>
            <a:r>
              <a:rPr lang="nl-NL" dirty="0"/>
              <a:t>sommige organen meer straling ontvangen dan andere</a:t>
            </a:r>
          </a:p>
          <a:p>
            <a:pPr lvl="1"/>
            <a:r>
              <a:rPr lang="nl-NL" dirty="0"/>
              <a:t>sommige organen zijn gevoeliger voor straling dan andere (veel celdelingen)</a:t>
            </a:r>
          </a:p>
          <a:p>
            <a:pPr lvl="1"/>
            <a:endParaRPr lang="nl-NL" dirty="0"/>
          </a:p>
          <a:p>
            <a:r>
              <a:rPr lang="nl-NL" dirty="0"/>
              <a:t>Totale lichaamsdosis is het gewogen gemiddelde van alle equivalente dosissen per orgaan</a:t>
            </a:r>
          </a:p>
          <a:p>
            <a:r>
              <a:rPr lang="nl-NL" dirty="0"/>
              <a:t>Elk orgaan heeft zijn eigen “gewicht” </a:t>
            </a:r>
            <a:r>
              <a:rPr lang="nl-NL" dirty="0" err="1"/>
              <a:t>w</a:t>
            </a:r>
            <a:r>
              <a:rPr lang="nl-NL" baseline="-25000" dirty="0" err="1"/>
              <a:t>T</a:t>
            </a:r>
            <a:r>
              <a:rPr lang="nl-NL" baseline="-25000" dirty="0"/>
              <a:t> </a:t>
            </a:r>
            <a:r>
              <a:rPr lang="nl-NL" dirty="0"/>
              <a:t>(Overal tabel 5.37b)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54447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Door bestraling worden de longen, lever en botten getroffen. De longen met 700 </a:t>
            </a:r>
            <a:r>
              <a:rPr lang="nl-NL" dirty="0" err="1"/>
              <a:t>mSv</a:t>
            </a:r>
            <a:r>
              <a:rPr lang="nl-NL" dirty="0"/>
              <a:t>, de lever met 70 </a:t>
            </a:r>
            <a:r>
              <a:rPr lang="nl-NL" dirty="0" err="1"/>
              <a:t>mSv</a:t>
            </a:r>
            <a:r>
              <a:rPr lang="nl-NL" dirty="0"/>
              <a:t> en de botten met 300 </a:t>
            </a:r>
            <a:r>
              <a:rPr lang="nl-NL" dirty="0" err="1"/>
              <a:t>mSv</a:t>
            </a:r>
            <a:endParaRPr lang="nl-NL" dirty="0"/>
          </a:p>
          <a:p>
            <a:endParaRPr lang="nl-NL" dirty="0"/>
          </a:p>
          <a:p>
            <a:r>
              <a:rPr lang="nl-NL" dirty="0"/>
              <a:t>Bereken de effectieve totale lichaamsdosis </a:t>
            </a:r>
            <a:r>
              <a:rPr lang="nl-NL" i="1" dirty="0"/>
              <a:t>E</a:t>
            </a:r>
          </a:p>
          <a:p>
            <a:endParaRPr lang="nl-NL" dirty="0"/>
          </a:p>
          <a:p>
            <a:r>
              <a:rPr lang="nl-NL" dirty="0"/>
              <a:t>Oplossing:</a:t>
            </a:r>
          </a:p>
          <a:p>
            <a:pPr lvl="1"/>
            <a:r>
              <a:rPr lang="nl-NL" dirty="0"/>
              <a:t>gewichten </a:t>
            </a:r>
            <a:r>
              <a:rPr lang="nl-NL" i="1" dirty="0" err="1"/>
              <a:t>w</a:t>
            </a:r>
            <a:r>
              <a:rPr lang="nl-NL" baseline="-25000" dirty="0" err="1"/>
              <a:t>T</a:t>
            </a:r>
            <a:r>
              <a:rPr lang="nl-NL" dirty="0"/>
              <a:t> opzoeken: long = 0,12; lever = 0,05; botten = 0,01</a:t>
            </a:r>
          </a:p>
          <a:p>
            <a:pPr lvl="1"/>
            <a:endParaRPr lang="nl-NL" baseline="-25000" dirty="0"/>
          </a:p>
          <a:p>
            <a:pPr lvl="1"/>
            <a:r>
              <a:rPr lang="nl-NL" i="1" dirty="0"/>
              <a:t>E</a:t>
            </a:r>
            <a:r>
              <a:rPr lang="nl-NL" dirty="0"/>
              <a:t> = 0,12 x 700 + 0,05 x 70 + 0,01 x 300 = 18,5 </a:t>
            </a:r>
            <a:r>
              <a:rPr lang="nl-NL" dirty="0" err="1"/>
              <a:t>mSv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6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50-54, 58</a:t>
            </a:r>
          </a:p>
          <a:p>
            <a:r>
              <a:rPr lang="nl-NL" dirty="0"/>
              <a:t>maken 49, 55-57</a:t>
            </a:r>
            <a:r>
              <a:rPr lang="nl-NL"/>
              <a:t>, 60, 61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977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Elektromagnetische 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8294712" cy="4389120"/>
          </a:xfrm>
        </p:spPr>
        <p:txBody>
          <a:bodyPr/>
          <a:lstStyle/>
          <a:p>
            <a:r>
              <a:rPr lang="nl-NL" dirty="0"/>
              <a:t>verplaatst zich met de lichtsnelheid </a:t>
            </a:r>
            <a:r>
              <a:rPr lang="nl-NL" i="1" dirty="0"/>
              <a:t>c</a:t>
            </a:r>
            <a:endParaRPr lang="nl-NL" dirty="0"/>
          </a:p>
          <a:p>
            <a:r>
              <a:rPr lang="nl-NL" i="1" dirty="0"/>
              <a:t>energie</a:t>
            </a:r>
            <a:r>
              <a:rPr lang="nl-NL" dirty="0"/>
              <a:t> is omgekeerd evenredig met de </a:t>
            </a:r>
            <a:r>
              <a:rPr lang="nl-NL" i="1" dirty="0"/>
              <a:t>golflengte</a:t>
            </a:r>
            <a:r>
              <a:rPr lang="nl-NL" dirty="0"/>
              <a:t> (korte golven hebben meer energie dan lange golven)</a:t>
            </a:r>
          </a:p>
          <a:p>
            <a:r>
              <a:rPr lang="nl-NL" i="1" dirty="0"/>
              <a:t>doordringend</a:t>
            </a:r>
            <a:r>
              <a:rPr lang="nl-NL" dirty="0"/>
              <a:t> en </a:t>
            </a:r>
            <a:r>
              <a:rPr lang="nl-NL" i="1" dirty="0"/>
              <a:t>ioniserend</a:t>
            </a:r>
            <a:r>
              <a:rPr lang="nl-NL" dirty="0"/>
              <a:t> vermogen hangt af van de energie</a:t>
            </a:r>
          </a:p>
          <a:p>
            <a:endParaRPr lang="nl-NL" dirty="0"/>
          </a:p>
          <a:p>
            <a:r>
              <a:rPr lang="nl-NL" i="1" dirty="0"/>
              <a:t>Röntgen</a:t>
            </a:r>
            <a:r>
              <a:rPr lang="nl-NL" dirty="0"/>
              <a:t> en </a:t>
            </a:r>
            <a:r>
              <a:rPr lang="nl-NL" i="1" dirty="0"/>
              <a:t>gammastraling (</a:t>
            </a:r>
            <a:r>
              <a:rPr lang="el-GR" i="1" dirty="0"/>
              <a:t>γ</a:t>
            </a:r>
            <a:r>
              <a:rPr lang="nl-NL" i="1" dirty="0"/>
              <a:t>)</a:t>
            </a:r>
            <a:r>
              <a:rPr lang="nl-NL" dirty="0"/>
              <a:t> hebben een groot doordringend én klein ioniserend vermogen</a:t>
            </a:r>
          </a:p>
          <a:p>
            <a:r>
              <a:rPr lang="nl-NL" i="1" dirty="0"/>
              <a:t>UV</a:t>
            </a:r>
            <a:r>
              <a:rPr lang="nl-NL" dirty="0"/>
              <a:t> alleen doordringend vermogen</a:t>
            </a:r>
          </a:p>
          <a:p>
            <a:endParaRPr lang="nl-NL" dirty="0"/>
          </a:p>
        </p:txBody>
      </p:sp>
      <p:pic>
        <p:nvPicPr>
          <p:cNvPr id="2050" name="Picture 2" descr="zon.jpg (800×80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4509120"/>
            <a:ext cx="1685528" cy="16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41962265.434485-rontgenfoto-jpg.jpg (612×80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124744"/>
            <a:ext cx="1618214" cy="211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80696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Radio-activiteit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839816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Radio-actieve</a:t>
            </a:r>
            <a:r>
              <a:rPr lang="nl-NL" dirty="0"/>
              <a:t> atomen/kernen (niet stabiele atomen) zenden ioniserende straling uit</a:t>
            </a:r>
          </a:p>
          <a:p>
            <a:pPr lvl="1"/>
            <a:r>
              <a:rPr lang="nl-NL" dirty="0"/>
              <a:t>de vormen zijn: α, </a:t>
            </a:r>
            <a:r>
              <a:rPr lang="el-GR" dirty="0"/>
              <a:t>β</a:t>
            </a:r>
            <a:r>
              <a:rPr lang="nl-NL" dirty="0"/>
              <a:t> en </a:t>
            </a:r>
            <a:r>
              <a:rPr lang="el-GR" dirty="0"/>
              <a:t>γ</a:t>
            </a:r>
            <a:endParaRPr lang="nl-NL" dirty="0"/>
          </a:p>
          <a:p>
            <a:pPr lvl="1"/>
            <a:r>
              <a:rPr lang="nl-NL" dirty="0"/>
              <a:t>α en </a:t>
            </a:r>
            <a:r>
              <a:rPr lang="el-GR" dirty="0"/>
              <a:t>β</a:t>
            </a:r>
            <a:r>
              <a:rPr lang="nl-NL" dirty="0"/>
              <a:t>- straling is </a:t>
            </a:r>
            <a:r>
              <a:rPr lang="nl-NL" i="1" dirty="0"/>
              <a:t>geen</a:t>
            </a:r>
            <a:r>
              <a:rPr lang="nl-NL" dirty="0"/>
              <a:t> elektromagnetisch straling</a:t>
            </a:r>
          </a:p>
          <a:p>
            <a:pPr lvl="1"/>
            <a:r>
              <a:rPr lang="nl-NL" dirty="0"/>
              <a:t>het doordringend vermogen van α en </a:t>
            </a:r>
            <a:r>
              <a:rPr lang="el-GR" dirty="0"/>
              <a:t>β</a:t>
            </a:r>
            <a:r>
              <a:rPr lang="nl-NL" dirty="0"/>
              <a:t> is </a:t>
            </a:r>
            <a:r>
              <a:rPr lang="nl-NL" i="1" dirty="0"/>
              <a:t>niet</a:t>
            </a:r>
            <a:r>
              <a:rPr lang="nl-NL" dirty="0"/>
              <a:t> erg groot</a:t>
            </a:r>
          </a:p>
          <a:p>
            <a:pPr lvl="1"/>
            <a:r>
              <a:rPr lang="nl-NL" dirty="0"/>
              <a:t>het ioniserend vermogen van α en </a:t>
            </a:r>
            <a:r>
              <a:rPr lang="el-GR" dirty="0"/>
              <a:t>β</a:t>
            </a:r>
            <a:r>
              <a:rPr lang="nl-NL" dirty="0"/>
              <a:t> is </a:t>
            </a:r>
            <a:r>
              <a:rPr lang="nl-NL" i="1" dirty="0"/>
              <a:t>wel</a:t>
            </a:r>
            <a:r>
              <a:rPr lang="nl-NL" dirty="0"/>
              <a:t> groot (α het grootst)</a:t>
            </a:r>
          </a:p>
          <a:p>
            <a:pPr lvl="1"/>
            <a:r>
              <a:rPr lang="nl-NL" dirty="0"/>
              <a:t>α, </a:t>
            </a:r>
            <a:r>
              <a:rPr lang="el-GR" dirty="0"/>
              <a:t>β</a:t>
            </a:r>
            <a:r>
              <a:rPr lang="nl-NL" dirty="0"/>
              <a:t> en </a:t>
            </a:r>
            <a:r>
              <a:rPr lang="el-GR" dirty="0"/>
              <a:t>γ</a:t>
            </a:r>
            <a:r>
              <a:rPr lang="nl-NL" dirty="0"/>
              <a:t> komt uit de atoomkern; Röntgen uit de elektronenwolk</a:t>
            </a:r>
          </a:p>
          <a:p>
            <a:pPr lvl="1"/>
            <a:endParaRPr lang="nl-NL" dirty="0"/>
          </a:p>
          <a:p>
            <a:r>
              <a:rPr lang="nl-NL" dirty="0">
                <a:sym typeface="Symbol"/>
              </a:rPr>
              <a:t>Bij besmetting krijg je radioactieve atomen binnen en zendt je zelf straling uit</a:t>
            </a:r>
          </a:p>
          <a:p>
            <a:r>
              <a:rPr lang="nl-NL" dirty="0">
                <a:sym typeface="Symbol"/>
              </a:rPr>
              <a:t>Bij bestraling krijg je ioniserende straling binnen</a:t>
            </a:r>
          </a:p>
          <a:p>
            <a:pPr marL="393192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184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Golven of deeltjes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5558408" cy="4389120"/>
          </a:xfrm>
        </p:spPr>
        <p:txBody>
          <a:bodyPr>
            <a:normAutofit/>
          </a:bodyPr>
          <a:lstStyle/>
          <a:p>
            <a:r>
              <a:rPr lang="nl-NL" dirty="0"/>
              <a:t>Soms kun je licht opvatten als een golf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Soms kun je licht opvatten als een deeltje: </a:t>
            </a:r>
            <a:r>
              <a:rPr lang="nl-NL" i="1" dirty="0"/>
              <a:t>foton</a:t>
            </a:r>
          </a:p>
          <a:p>
            <a:pPr lvl="1"/>
            <a:r>
              <a:rPr lang="nl-NL" i="1" dirty="0"/>
              <a:t>Bij dit hoofdstuk gaan we Röntgen- en gammastraling als deeltjes opvatten</a:t>
            </a:r>
          </a:p>
        </p:txBody>
      </p:sp>
      <p:pic>
        <p:nvPicPr>
          <p:cNvPr id="4098" name="Picture 2" descr="golf.jpg (852×34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556792"/>
            <a:ext cx="4932313" cy="20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ns.jpg (440×2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653136"/>
            <a:ext cx="2340025" cy="11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7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4-10</a:t>
            </a:r>
          </a:p>
        </p:txBody>
      </p:sp>
    </p:spTree>
    <p:extLst>
      <p:ext uri="{BB962C8B-B14F-4D97-AF65-F5344CB8AC3E}">
        <p14:creationId xmlns:p14="http://schemas.microsoft.com/office/powerpoint/2010/main" val="378300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5.2 Atomen en verval - 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 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nl-NL" dirty="0"/>
              <a:t>uitleggen wat er wordt bedoeld met proton, neutron, elektron, massagetal, atoomnummer, nucleon, isotoop, moederkern,  dochterkern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vertellen waaruit </a:t>
            </a:r>
            <a:r>
              <a:rPr lang="el-GR" dirty="0"/>
              <a:t>α</a:t>
            </a:r>
            <a:r>
              <a:rPr lang="nl-NL" dirty="0"/>
              <a:t>-deeltjes en </a:t>
            </a:r>
            <a:r>
              <a:rPr lang="el-GR" dirty="0"/>
              <a:t>β</a:t>
            </a:r>
            <a:r>
              <a:rPr lang="nl-NL" dirty="0"/>
              <a:t>-deeltjes zijn opgebouwd.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vervalvergelijkingen opstellen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4689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1361</TotalTime>
  <Words>2287</Words>
  <Application>Microsoft Office PowerPoint</Application>
  <PresentationFormat>Breedbeeld</PresentationFormat>
  <Paragraphs>424</Paragraphs>
  <Slides>49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Cambria Math</vt:lpstr>
      <vt:lpstr>Constantia</vt:lpstr>
      <vt:lpstr>Helvetica</vt:lpstr>
      <vt:lpstr>Symbol</vt:lpstr>
      <vt:lpstr>Times New Roman</vt:lpstr>
      <vt:lpstr>Wingdings</vt:lpstr>
      <vt:lpstr>Wingdings 2</vt:lpstr>
      <vt:lpstr>Stroom</vt:lpstr>
      <vt:lpstr>Straling</vt:lpstr>
      <vt:lpstr>5.1 Straling en bronnen - leerdoelen </vt:lpstr>
      <vt:lpstr>Straling</vt:lpstr>
      <vt:lpstr>PowerPoint-presentatie</vt:lpstr>
      <vt:lpstr>Elektromagnetische straling</vt:lpstr>
      <vt:lpstr>Radio-activiteit</vt:lpstr>
      <vt:lpstr>Golven of deeltjes</vt:lpstr>
      <vt:lpstr>Huiswerk</vt:lpstr>
      <vt:lpstr>5.2 Atomen en verval - leerdoelen</vt:lpstr>
      <vt:lpstr>Isotopen</vt:lpstr>
      <vt:lpstr>Waterstof</vt:lpstr>
      <vt:lpstr>-straling</vt:lpstr>
      <vt:lpstr>--straling</vt:lpstr>
      <vt:lpstr>+-straling</vt:lpstr>
      <vt:lpstr>-straling</vt:lpstr>
      <vt:lpstr>   </vt:lpstr>
      <vt:lpstr>Binas tabel 25</vt:lpstr>
      <vt:lpstr>Huiswerk</vt:lpstr>
      <vt:lpstr>kernreactie -straler</vt:lpstr>
      <vt:lpstr>kernreactie --verval</vt:lpstr>
      <vt:lpstr>kernreactie +-verval</vt:lpstr>
      <vt:lpstr>Kernreactie g-straling</vt:lpstr>
      <vt:lpstr>Huiswerk</vt:lpstr>
      <vt:lpstr>5.3 Ioniserende werking en doordringend vermogen</vt:lpstr>
      <vt:lpstr>Energie</vt:lpstr>
      <vt:lpstr>Dracht van straling ( en -straling)</vt:lpstr>
      <vt:lpstr>Halveringsdikte d1/2 (-straling)</vt:lpstr>
      <vt:lpstr>Toepassingen van straling</vt:lpstr>
      <vt:lpstr>Huiswerk</vt:lpstr>
      <vt:lpstr>5.4 Activiteit en halveringstijd</vt:lpstr>
      <vt:lpstr>Halveringstijd of halfwaardetijd</vt:lpstr>
      <vt:lpstr>formule</vt:lpstr>
      <vt:lpstr>voorbeeld 1</vt:lpstr>
      <vt:lpstr>voorbeeld 2</vt:lpstr>
      <vt:lpstr>Logaritme</vt:lpstr>
      <vt:lpstr>Voorbeeld 3</vt:lpstr>
      <vt:lpstr>Voorbeeld 4</vt:lpstr>
      <vt:lpstr>Huiswerk</vt:lpstr>
      <vt:lpstr>Activiteit A</vt:lpstr>
      <vt:lpstr>vervolg activiteit</vt:lpstr>
      <vt:lpstr>Huiswerk</vt:lpstr>
      <vt:lpstr>5.5 Effecten van straling</vt:lpstr>
      <vt:lpstr> Effecten van straling </vt:lpstr>
      <vt:lpstr>Voorbeeld</vt:lpstr>
      <vt:lpstr>Equivalente Dosis H</vt:lpstr>
      <vt:lpstr>vervolg</vt:lpstr>
      <vt:lpstr>Effectieve totale lichaamsdosis E</vt:lpstr>
      <vt:lpstr>Voorbeeld</vt:lpstr>
      <vt:lpstr>Huiswerk</vt:lpstr>
    </vt:vector>
  </TitlesOfParts>
  <Company>DNC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Radioactiviteit</dc:title>
  <dc:creator>Kruise</dc:creator>
  <cp:lastModifiedBy>inus kruise</cp:lastModifiedBy>
  <cp:revision>117</cp:revision>
  <dcterms:created xsi:type="dcterms:W3CDTF">2011-05-08T10:07:44Z</dcterms:created>
  <dcterms:modified xsi:type="dcterms:W3CDTF">2018-05-13T09:54:35Z</dcterms:modified>
</cp:coreProperties>
</file>